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75" r:id="rId3"/>
    <p:sldId id="298" r:id="rId4"/>
    <p:sldId id="306" r:id="rId5"/>
    <p:sldId id="310" r:id="rId6"/>
    <p:sldId id="308" r:id="rId7"/>
    <p:sldId id="273" r:id="rId8"/>
    <p:sldId id="300" r:id="rId9"/>
    <p:sldId id="312" r:id="rId10"/>
    <p:sldId id="271" r:id="rId11"/>
    <p:sldId id="302" r:id="rId12"/>
    <p:sldId id="311" r:id="rId13"/>
    <p:sldId id="313" r:id="rId14"/>
    <p:sldId id="318" r:id="rId15"/>
    <p:sldId id="307" r:id="rId16"/>
    <p:sldId id="316" r:id="rId17"/>
    <p:sldId id="257" r:id="rId18"/>
    <p:sldId id="315" r:id="rId19"/>
    <p:sldId id="274" r:id="rId20"/>
    <p:sldId id="317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ca Hernandez" initials="VH" lastIdx="2" clrIdx="0">
    <p:extLst>
      <p:ext uri="{19B8F6BF-5375-455C-9EA6-DF929625EA0E}">
        <p15:presenceInfo xmlns:p15="http://schemas.microsoft.com/office/powerpoint/2012/main" userId="S-1-5-21-76661531-500161354-2801284351-8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svg"/><Relationship Id="rId1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D37A2-C677-49AC-BD8B-55B6A159F2E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EB65244-C8BA-49CB-AB89-B33B431F9DBB}">
      <dgm:prSet/>
      <dgm:spPr/>
      <dgm:t>
        <a:bodyPr/>
        <a:lstStyle/>
        <a:p>
          <a:r>
            <a:rPr lang="am-ET" i="1" dirty="0"/>
            <a:t>የህክምና እርዳታ </a:t>
          </a:r>
          <a:r>
            <a:rPr lang="es-MX" i="1" dirty="0"/>
            <a:t>( </a:t>
          </a:r>
          <a:r>
            <a:rPr lang="en-US" i="1" dirty="0"/>
            <a:t>Medicaid</a:t>
          </a:r>
          <a:r>
            <a:rPr lang="am-ET" i="1" dirty="0"/>
            <a:t>፣</a:t>
          </a:r>
          <a:r>
            <a:rPr lang="es-MX" i="1" dirty="0"/>
            <a:t> QMB, SR, ICP , DC Alliance </a:t>
          </a:r>
          <a:r>
            <a:rPr lang="am-ET" i="1" dirty="0"/>
            <a:t>እና</a:t>
          </a:r>
          <a:endParaRPr lang="en-US" dirty="0"/>
        </a:p>
      </dgm:t>
    </dgm:pt>
    <dgm:pt modelId="{DD90811C-3519-4DC3-B8FC-01ED573808E2}" type="parTrans" cxnId="{8184424E-3355-4D16-B7A7-2D946ECC1B51}">
      <dgm:prSet/>
      <dgm:spPr/>
      <dgm:t>
        <a:bodyPr/>
        <a:lstStyle/>
        <a:p>
          <a:endParaRPr lang="en-US"/>
        </a:p>
      </dgm:t>
    </dgm:pt>
    <dgm:pt modelId="{F92F2CA5-9FEF-413F-91A7-2629B96178BA}" type="sibTrans" cxnId="{8184424E-3355-4D16-B7A7-2D946ECC1B51}">
      <dgm:prSet/>
      <dgm:spPr/>
      <dgm:t>
        <a:bodyPr/>
        <a:lstStyle/>
        <a:p>
          <a:endParaRPr lang="en-US"/>
        </a:p>
      </dgm:t>
    </dgm:pt>
    <dgm:pt modelId="{4F447E6B-60B2-4850-8502-648CBA4599C5}">
      <dgm:prSet/>
      <dgm:spPr/>
      <dgm:t>
        <a:bodyPr/>
        <a:lstStyle/>
        <a:p>
          <a:r>
            <a:rPr lang="es-MX" i="1" dirty="0"/>
            <a:t>SNAP (</a:t>
          </a:r>
          <a:r>
            <a:rPr lang="am-ET" i="1" dirty="0"/>
            <a:t>የተጨማሪ አልሚ ምግብ የድጋፍ</a:t>
          </a:r>
          <a:r>
            <a:rPr lang="es-MX" i="1" dirty="0"/>
            <a:t> </a:t>
          </a:r>
          <a:r>
            <a:rPr lang="am-ET" i="1" dirty="0"/>
            <a:t>ፕሮግራም፡፡ እና</a:t>
          </a:r>
          <a:r>
            <a:rPr lang="es-MX" i="1" dirty="0"/>
            <a:t> </a:t>
          </a:r>
          <a:endParaRPr lang="en-US" dirty="0"/>
        </a:p>
      </dgm:t>
    </dgm:pt>
    <dgm:pt modelId="{979D726C-775F-4CD3-84EB-F0C9FBC49774}" type="parTrans" cxnId="{C2479706-2363-45DD-BF10-CB9CC3059386}">
      <dgm:prSet/>
      <dgm:spPr/>
      <dgm:t>
        <a:bodyPr/>
        <a:lstStyle/>
        <a:p>
          <a:endParaRPr lang="en-US"/>
        </a:p>
      </dgm:t>
    </dgm:pt>
    <dgm:pt modelId="{9EC63B4A-AA1E-477D-8C4A-30946C9DF330}" type="sibTrans" cxnId="{C2479706-2363-45DD-BF10-CB9CC3059386}">
      <dgm:prSet/>
      <dgm:spPr/>
      <dgm:t>
        <a:bodyPr/>
        <a:lstStyle/>
        <a:p>
          <a:endParaRPr lang="en-US"/>
        </a:p>
      </dgm:t>
    </dgm:pt>
    <dgm:pt modelId="{45664D05-D9DA-49AC-9570-7B13CBE0420F}">
      <dgm:prSet/>
      <dgm:spPr/>
      <dgm:t>
        <a:bodyPr/>
        <a:lstStyle/>
        <a:p>
          <a:r>
            <a:rPr lang="es-MX" i="1" dirty="0"/>
            <a:t>TANF (</a:t>
          </a:r>
          <a:r>
            <a:rPr lang="am-ET" i="1" dirty="0"/>
            <a:t>ለችግረኛ ቤተሰብ ጊዜያዊ የገንዘብ ድጋፍ )</a:t>
          </a:r>
          <a:r>
            <a:rPr lang="es-MX" i="1" dirty="0"/>
            <a:t> </a:t>
          </a:r>
          <a:endParaRPr lang="en-US" dirty="0"/>
        </a:p>
      </dgm:t>
    </dgm:pt>
    <dgm:pt modelId="{31FE9310-CFED-49D8-A636-322E069299D2}" type="parTrans" cxnId="{F37E88E5-48B7-4CD2-ABBE-60CF4E5BA032}">
      <dgm:prSet/>
      <dgm:spPr/>
      <dgm:t>
        <a:bodyPr/>
        <a:lstStyle/>
        <a:p>
          <a:endParaRPr lang="en-US"/>
        </a:p>
      </dgm:t>
    </dgm:pt>
    <dgm:pt modelId="{87735B12-A1CC-417C-8221-7956F75B30BC}" type="sibTrans" cxnId="{F37E88E5-48B7-4CD2-ABBE-60CF4E5BA032}">
      <dgm:prSet/>
      <dgm:spPr/>
      <dgm:t>
        <a:bodyPr/>
        <a:lstStyle/>
        <a:p>
          <a:endParaRPr lang="en-US"/>
        </a:p>
      </dgm:t>
    </dgm:pt>
    <dgm:pt modelId="{C5D3AF6F-099E-4A4E-B883-42AB505BF9CC}" type="pres">
      <dgm:prSet presAssocID="{6F2D37A2-C677-49AC-BD8B-55B6A159F2E0}" presName="root" presStyleCnt="0">
        <dgm:presLayoutVars>
          <dgm:dir/>
          <dgm:resizeHandles val="exact"/>
        </dgm:presLayoutVars>
      </dgm:prSet>
      <dgm:spPr/>
    </dgm:pt>
    <dgm:pt modelId="{C670876D-9D6A-4B6E-9B6C-164A2F4088BE}" type="pres">
      <dgm:prSet presAssocID="{4EB65244-C8BA-49CB-AB89-B33B431F9DBB}" presName="compNode" presStyleCnt="0"/>
      <dgm:spPr/>
    </dgm:pt>
    <dgm:pt modelId="{5B8DF154-C221-4FEF-9FEC-068FCECDFD35}" type="pres">
      <dgm:prSet presAssocID="{4EB65244-C8BA-49CB-AB89-B33B431F9DBB}" presName="bgRect" presStyleLbl="bgShp" presStyleIdx="0" presStyleCnt="3"/>
      <dgm:spPr/>
    </dgm:pt>
    <dgm:pt modelId="{C15E6C75-BFE2-4B53-BBC8-72AC8C2978B6}" type="pres">
      <dgm:prSet presAssocID="{4EB65244-C8BA-49CB-AB89-B33B431F9DB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A2C8FB67-B590-40C1-86E8-9138F99659A3}" type="pres">
      <dgm:prSet presAssocID="{4EB65244-C8BA-49CB-AB89-B33B431F9DBB}" presName="spaceRect" presStyleCnt="0"/>
      <dgm:spPr/>
    </dgm:pt>
    <dgm:pt modelId="{A624CF58-472F-44DC-9F6F-A59355FC96D9}" type="pres">
      <dgm:prSet presAssocID="{4EB65244-C8BA-49CB-AB89-B33B431F9DBB}" presName="parTx" presStyleLbl="revTx" presStyleIdx="0" presStyleCnt="3">
        <dgm:presLayoutVars>
          <dgm:chMax val="0"/>
          <dgm:chPref val="0"/>
        </dgm:presLayoutVars>
      </dgm:prSet>
      <dgm:spPr/>
    </dgm:pt>
    <dgm:pt modelId="{ABC2BDA3-5C73-4D4C-8DCD-7AE55175960B}" type="pres">
      <dgm:prSet presAssocID="{F92F2CA5-9FEF-413F-91A7-2629B96178BA}" presName="sibTrans" presStyleCnt="0"/>
      <dgm:spPr/>
    </dgm:pt>
    <dgm:pt modelId="{D1DDD374-F51F-44BA-B803-9A5685CB8BA0}" type="pres">
      <dgm:prSet presAssocID="{4F447E6B-60B2-4850-8502-648CBA4599C5}" presName="compNode" presStyleCnt="0"/>
      <dgm:spPr/>
    </dgm:pt>
    <dgm:pt modelId="{C611C2F9-5FB8-4376-A6D2-3F8BBB5B0285}" type="pres">
      <dgm:prSet presAssocID="{4F447E6B-60B2-4850-8502-648CBA4599C5}" presName="bgRect" presStyleLbl="bgShp" presStyleIdx="1" presStyleCnt="3"/>
      <dgm:spPr/>
    </dgm:pt>
    <dgm:pt modelId="{0C2BD8D8-EFA4-49CE-88F3-FD9204A443B9}" type="pres">
      <dgm:prSet presAssocID="{4F447E6B-60B2-4850-8502-648CBA4599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D5626FCE-B480-4495-A5A0-803BF1EDC33C}" type="pres">
      <dgm:prSet presAssocID="{4F447E6B-60B2-4850-8502-648CBA4599C5}" presName="spaceRect" presStyleCnt="0"/>
      <dgm:spPr/>
    </dgm:pt>
    <dgm:pt modelId="{0B1F1927-8212-40B9-AEFC-AF4FF3621E70}" type="pres">
      <dgm:prSet presAssocID="{4F447E6B-60B2-4850-8502-648CBA4599C5}" presName="parTx" presStyleLbl="revTx" presStyleIdx="1" presStyleCnt="3">
        <dgm:presLayoutVars>
          <dgm:chMax val="0"/>
          <dgm:chPref val="0"/>
        </dgm:presLayoutVars>
      </dgm:prSet>
      <dgm:spPr/>
    </dgm:pt>
    <dgm:pt modelId="{A693BE93-EA77-4A06-B943-E439D687EFB0}" type="pres">
      <dgm:prSet presAssocID="{9EC63B4A-AA1E-477D-8C4A-30946C9DF330}" presName="sibTrans" presStyleCnt="0"/>
      <dgm:spPr/>
    </dgm:pt>
    <dgm:pt modelId="{5DB9395A-B826-45C1-8851-4DA75BF5BF88}" type="pres">
      <dgm:prSet presAssocID="{45664D05-D9DA-49AC-9570-7B13CBE0420F}" presName="compNode" presStyleCnt="0"/>
      <dgm:spPr/>
    </dgm:pt>
    <dgm:pt modelId="{5B9383DD-91CE-4A55-AB71-4191CF588226}" type="pres">
      <dgm:prSet presAssocID="{45664D05-D9DA-49AC-9570-7B13CBE0420F}" presName="bgRect" presStyleLbl="bgShp" presStyleIdx="2" presStyleCnt="3"/>
      <dgm:spPr/>
    </dgm:pt>
    <dgm:pt modelId="{79B5F4C0-58BF-4E8F-9AED-B2E85065893C}" type="pres">
      <dgm:prSet presAssocID="{45664D05-D9DA-49AC-9570-7B13CBE0420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C764B748-25CE-4FCE-8769-878A0CE86621}" type="pres">
      <dgm:prSet presAssocID="{45664D05-D9DA-49AC-9570-7B13CBE0420F}" presName="spaceRect" presStyleCnt="0"/>
      <dgm:spPr/>
    </dgm:pt>
    <dgm:pt modelId="{3D6E0A2F-4B34-452F-8DFA-D3B465F9E020}" type="pres">
      <dgm:prSet presAssocID="{45664D05-D9DA-49AC-9570-7B13CBE0420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479706-2363-45DD-BF10-CB9CC3059386}" srcId="{6F2D37A2-C677-49AC-BD8B-55B6A159F2E0}" destId="{4F447E6B-60B2-4850-8502-648CBA4599C5}" srcOrd="1" destOrd="0" parTransId="{979D726C-775F-4CD3-84EB-F0C9FBC49774}" sibTransId="{9EC63B4A-AA1E-477D-8C4A-30946C9DF330}"/>
    <dgm:cxn modelId="{46239934-0398-4395-8E1D-0AE2841758DE}" type="presOf" srcId="{4EB65244-C8BA-49CB-AB89-B33B431F9DBB}" destId="{A624CF58-472F-44DC-9F6F-A59355FC96D9}" srcOrd="0" destOrd="0" presId="urn:microsoft.com/office/officeart/2018/2/layout/IconVerticalSolidList"/>
    <dgm:cxn modelId="{A4315544-BABA-4974-9725-EF8183FB9258}" type="presOf" srcId="{45664D05-D9DA-49AC-9570-7B13CBE0420F}" destId="{3D6E0A2F-4B34-452F-8DFA-D3B465F9E020}" srcOrd="0" destOrd="0" presId="urn:microsoft.com/office/officeart/2018/2/layout/IconVerticalSolidList"/>
    <dgm:cxn modelId="{D66F9644-B3AC-43C0-83CB-CCA04461EDA9}" type="presOf" srcId="{4F447E6B-60B2-4850-8502-648CBA4599C5}" destId="{0B1F1927-8212-40B9-AEFC-AF4FF3621E70}" srcOrd="0" destOrd="0" presId="urn:microsoft.com/office/officeart/2018/2/layout/IconVerticalSolidList"/>
    <dgm:cxn modelId="{5A97A44C-339E-4EDC-A178-8C4205C3C9F2}" type="presOf" srcId="{6F2D37A2-C677-49AC-BD8B-55B6A159F2E0}" destId="{C5D3AF6F-099E-4A4E-B883-42AB505BF9CC}" srcOrd="0" destOrd="0" presId="urn:microsoft.com/office/officeart/2018/2/layout/IconVerticalSolidList"/>
    <dgm:cxn modelId="{8184424E-3355-4D16-B7A7-2D946ECC1B51}" srcId="{6F2D37A2-C677-49AC-BD8B-55B6A159F2E0}" destId="{4EB65244-C8BA-49CB-AB89-B33B431F9DBB}" srcOrd="0" destOrd="0" parTransId="{DD90811C-3519-4DC3-B8FC-01ED573808E2}" sibTransId="{F92F2CA5-9FEF-413F-91A7-2629B96178BA}"/>
    <dgm:cxn modelId="{F37E88E5-48B7-4CD2-ABBE-60CF4E5BA032}" srcId="{6F2D37A2-C677-49AC-BD8B-55B6A159F2E0}" destId="{45664D05-D9DA-49AC-9570-7B13CBE0420F}" srcOrd="2" destOrd="0" parTransId="{31FE9310-CFED-49D8-A636-322E069299D2}" sibTransId="{87735B12-A1CC-417C-8221-7956F75B30BC}"/>
    <dgm:cxn modelId="{467CD761-4238-48F9-91BE-96122DE6E9AF}" type="presParOf" srcId="{C5D3AF6F-099E-4A4E-B883-42AB505BF9CC}" destId="{C670876D-9D6A-4B6E-9B6C-164A2F4088BE}" srcOrd="0" destOrd="0" presId="urn:microsoft.com/office/officeart/2018/2/layout/IconVerticalSolidList"/>
    <dgm:cxn modelId="{711BA649-0FE5-47B3-BF20-797611E1F706}" type="presParOf" srcId="{C670876D-9D6A-4B6E-9B6C-164A2F4088BE}" destId="{5B8DF154-C221-4FEF-9FEC-068FCECDFD35}" srcOrd="0" destOrd="0" presId="urn:microsoft.com/office/officeart/2018/2/layout/IconVerticalSolidList"/>
    <dgm:cxn modelId="{999EF8C6-0F56-46EB-8026-57F50260B71C}" type="presParOf" srcId="{C670876D-9D6A-4B6E-9B6C-164A2F4088BE}" destId="{C15E6C75-BFE2-4B53-BBC8-72AC8C2978B6}" srcOrd="1" destOrd="0" presId="urn:microsoft.com/office/officeart/2018/2/layout/IconVerticalSolidList"/>
    <dgm:cxn modelId="{BBFD796F-290B-4E82-8E81-0CD9CD1FB67B}" type="presParOf" srcId="{C670876D-9D6A-4B6E-9B6C-164A2F4088BE}" destId="{A2C8FB67-B590-40C1-86E8-9138F99659A3}" srcOrd="2" destOrd="0" presId="urn:microsoft.com/office/officeart/2018/2/layout/IconVerticalSolidList"/>
    <dgm:cxn modelId="{8B0CE03B-E8F8-43DB-A791-EAF1A6506AF0}" type="presParOf" srcId="{C670876D-9D6A-4B6E-9B6C-164A2F4088BE}" destId="{A624CF58-472F-44DC-9F6F-A59355FC96D9}" srcOrd="3" destOrd="0" presId="urn:microsoft.com/office/officeart/2018/2/layout/IconVerticalSolidList"/>
    <dgm:cxn modelId="{C8EEAE82-F11A-4E87-A2DB-471881981DDA}" type="presParOf" srcId="{C5D3AF6F-099E-4A4E-B883-42AB505BF9CC}" destId="{ABC2BDA3-5C73-4D4C-8DCD-7AE55175960B}" srcOrd="1" destOrd="0" presId="urn:microsoft.com/office/officeart/2018/2/layout/IconVerticalSolidList"/>
    <dgm:cxn modelId="{88A28728-64FD-4EB1-80ED-51730245E3AF}" type="presParOf" srcId="{C5D3AF6F-099E-4A4E-B883-42AB505BF9CC}" destId="{D1DDD374-F51F-44BA-B803-9A5685CB8BA0}" srcOrd="2" destOrd="0" presId="urn:microsoft.com/office/officeart/2018/2/layout/IconVerticalSolidList"/>
    <dgm:cxn modelId="{6C4809F1-BB7C-4EF5-B24C-2CEEA3445D4C}" type="presParOf" srcId="{D1DDD374-F51F-44BA-B803-9A5685CB8BA0}" destId="{C611C2F9-5FB8-4376-A6D2-3F8BBB5B0285}" srcOrd="0" destOrd="0" presId="urn:microsoft.com/office/officeart/2018/2/layout/IconVerticalSolidList"/>
    <dgm:cxn modelId="{55556FF3-A9E1-42BB-A74C-9C82BF44A9EE}" type="presParOf" srcId="{D1DDD374-F51F-44BA-B803-9A5685CB8BA0}" destId="{0C2BD8D8-EFA4-49CE-88F3-FD9204A443B9}" srcOrd="1" destOrd="0" presId="urn:microsoft.com/office/officeart/2018/2/layout/IconVerticalSolidList"/>
    <dgm:cxn modelId="{33D428A5-7CD2-45C8-B94D-7A373583E62A}" type="presParOf" srcId="{D1DDD374-F51F-44BA-B803-9A5685CB8BA0}" destId="{D5626FCE-B480-4495-A5A0-803BF1EDC33C}" srcOrd="2" destOrd="0" presId="urn:microsoft.com/office/officeart/2018/2/layout/IconVerticalSolidList"/>
    <dgm:cxn modelId="{3C81F107-3675-40DE-8CB3-13A13ACF0FC8}" type="presParOf" srcId="{D1DDD374-F51F-44BA-B803-9A5685CB8BA0}" destId="{0B1F1927-8212-40B9-AEFC-AF4FF3621E70}" srcOrd="3" destOrd="0" presId="urn:microsoft.com/office/officeart/2018/2/layout/IconVerticalSolidList"/>
    <dgm:cxn modelId="{E98133D1-610C-4CAF-A716-5BC4D2E8F431}" type="presParOf" srcId="{C5D3AF6F-099E-4A4E-B883-42AB505BF9CC}" destId="{A693BE93-EA77-4A06-B943-E439D687EFB0}" srcOrd="3" destOrd="0" presId="urn:microsoft.com/office/officeart/2018/2/layout/IconVerticalSolidList"/>
    <dgm:cxn modelId="{BC1C4957-0D57-4F52-AD26-8033AA9F1C87}" type="presParOf" srcId="{C5D3AF6F-099E-4A4E-B883-42AB505BF9CC}" destId="{5DB9395A-B826-45C1-8851-4DA75BF5BF88}" srcOrd="4" destOrd="0" presId="urn:microsoft.com/office/officeart/2018/2/layout/IconVerticalSolidList"/>
    <dgm:cxn modelId="{8A179181-D212-4D07-B569-AA1B45ECBA9C}" type="presParOf" srcId="{5DB9395A-B826-45C1-8851-4DA75BF5BF88}" destId="{5B9383DD-91CE-4A55-AB71-4191CF588226}" srcOrd="0" destOrd="0" presId="urn:microsoft.com/office/officeart/2018/2/layout/IconVerticalSolidList"/>
    <dgm:cxn modelId="{7BE45D25-2A41-4BBA-8BD8-DC5A66AD2E3C}" type="presParOf" srcId="{5DB9395A-B826-45C1-8851-4DA75BF5BF88}" destId="{79B5F4C0-58BF-4E8F-9AED-B2E85065893C}" srcOrd="1" destOrd="0" presId="urn:microsoft.com/office/officeart/2018/2/layout/IconVerticalSolidList"/>
    <dgm:cxn modelId="{70E6C6EE-D160-42D4-8853-237DB39591E6}" type="presParOf" srcId="{5DB9395A-B826-45C1-8851-4DA75BF5BF88}" destId="{C764B748-25CE-4FCE-8769-878A0CE86621}" srcOrd="2" destOrd="0" presId="urn:microsoft.com/office/officeart/2018/2/layout/IconVerticalSolidList"/>
    <dgm:cxn modelId="{6E06338E-E004-4A8B-8F23-F9CBE14B018C}" type="presParOf" srcId="{5DB9395A-B826-45C1-8851-4DA75BF5BF88}" destId="{3D6E0A2F-4B34-452F-8DFA-D3B465F9E0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DF154-C221-4FEF-9FEC-068FCECDFD35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E6C75-BFE2-4B53-BBC8-72AC8C2978B6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4CF58-472F-44DC-9F6F-A59355FC96D9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500" i="1" kern="1200" dirty="0"/>
            <a:t>የህክምና እርዳታ </a:t>
          </a:r>
          <a:r>
            <a:rPr lang="es-MX" sz="2500" i="1" kern="1200" dirty="0"/>
            <a:t>( </a:t>
          </a:r>
          <a:r>
            <a:rPr lang="en-US" sz="2500" i="1" kern="1200" dirty="0"/>
            <a:t>Medicaid</a:t>
          </a:r>
          <a:r>
            <a:rPr lang="am-ET" sz="2500" i="1" kern="1200" dirty="0"/>
            <a:t>፣</a:t>
          </a:r>
          <a:r>
            <a:rPr lang="es-MX" sz="2500" i="1" kern="1200" dirty="0"/>
            <a:t> QMB, SR, ICP , DC Alliance </a:t>
          </a:r>
          <a:r>
            <a:rPr lang="am-ET" sz="2500" i="1" kern="1200" dirty="0"/>
            <a:t>እና</a:t>
          </a:r>
          <a:endParaRPr lang="en-US" sz="2500" kern="1200" dirty="0"/>
        </a:p>
      </dsp:txBody>
      <dsp:txXfrm>
        <a:off x="1945450" y="719"/>
        <a:ext cx="4643240" cy="1684372"/>
      </dsp:txXfrm>
    </dsp:sp>
    <dsp:sp modelId="{C611C2F9-5FB8-4376-A6D2-3F8BBB5B0285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BD8D8-EFA4-49CE-88F3-FD9204A443B9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F1927-8212-40B9-AEFC-AF4FF3621E70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i="1" kern="1200" dirty="0"/>
            <a:t>SNAP (</a:t>
          </a:r>
          <a:r>
            <a:rPr lang="am-ET" sz="2500" i="1" kern="1200" dirty="0"/>
            <a:t>የተጨማሪ አልሚ ምግብ የድጋፍ</a:t>
          </a:r>
          <a:r>
            <a:rPr lang="es-MX" sz="2500" i="1" kern="1200" dirty="0"/>
            <a:t> </a:t>
          </a:r>
          <a:r>
            <a:rPr lang="am-ET" sz="2500" i="1" kern="1200" dirty="0"/>
            <a:t>ፕሮግራም፡፡ እና</a:t>
          </a:r>
          <a:r>
            <a:rPr lang="es-MX" sz="2500" i="1" kern="1200" dirty="0"/>
            <a:t> </a:t>
          </a:r>
          <a:endParaRPr lang="en-US" sz="2500" kern="1200" dirty="0"/>
        </a:p>
      </dsp:txBody>
      <dsp:txXfrm>
        <a:off x="1945450" y="2106185"/>
        <a:ext cx="4643240" cy="1684372"/>
      </dsp:txXfrm>
    </dsp:sp>
    <dsp:sp modelId="{5B9383DD-91CE-4A55-AB71-4191CF588226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5F4C0-58BF-4E8F-9AED-B2E85065893C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E0A2F-4B34-452F-8DFA-D3B465F9E020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i="1" kern="1200" dirty="0"/>
            <a:t>TANF (</a:t>
          </a:r>
          <a:r>
            <a:rPr lang="am-ET" sz="2500" i="1" kern="1200" dirty="0"/>
            <a:t>ለችግረኛ ቤተሰብ ጊዜያዊ የገንዘብ ድጋፍ )</a:t>
          </a:r>
          <a:r>
            <a:rPr lang="es-MX" sz="2500" i="1" kern="1200" dirty="0"/>
            <a:t> </a:t>
          </a:r>
          <a:endParaRPr lang="en-US" sz="2500" kern="1200" dirty="0"/>
        </a:p>
      </dsp:txBody>
      <dsp:txXfrm>
        <a:off x="1945450" y="4211650"/>
        <a:ext cx="4643240" cy="168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DCAA7-149A-49A9-A7DF-5F9FEADBCD6C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5A927-81C6-4715-993F-CDC3924C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80973E-5714-4143-A5C7-39F12DF37B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3A8F17A6-AF7C-49E3-ACFA-0D53F8BFB6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48EBECB4-A8B2-4A03-8D5E-337DF012B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ED4879-EB48-4C8A-AFC7-5521ABF07B1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4bc8bc45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4bc8bc45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4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4bc8bc45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4bc8bc45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80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4bc8bc45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4bc8bc45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90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E80E0F26-6BD1-4236-AEB8-26EEE8197C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2CF24E3-BB27-48FF-B9BC-C34D925AAC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5516787-8F7D-4D02-933C-7AF9E50DC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A8207-7D7D-4DC5-9B9E-CE28054A822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E80E0F26-6BD1-4236-AEB8-26EEE8197C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2CF24E3-BB27-48FF-B9BC-C34D925AAC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5516787-8F7D-4D02-933C-7AF9E50DC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A8207-7D7D-4DC5-9B9E-CE28054A822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2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66501A17-C226-4F4F-BED4-371B19D1B3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8D865E4-667F-4BC0-A9F9-C4F6F64833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3F46A804-A1CD-47E8-A96F-286833304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4E328-407C-4522-BF5A-29EC0537936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E80E0F26-6BD1-4236-AEB8-26EEE8197C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2CF24E3-BB27-48FF-B9BC-C34D925AAC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5516787-8F7D-4D02-933C-7AF9E50DC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2A8207-7D7D-4DC5-9B9E-CE28054A8229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09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C4C8EF3-F2D9-4ADE-AC02-09BB94C572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DD7B015-E48F-4555-B3F4-30210D9C08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0AA0CF3-2B38-4780-9F45-062DE17F0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112045-D18A-401C-B065-A551518C58C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2f9f020c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2f9f020c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687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4bc8bc45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4bc8bc45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14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2e88da10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2e88da10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00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D95F-6792-4D1D-BD36-FE2AFFE77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36F2D-AB83-4EBF-89C0-0E7D1770A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B787E-F04E-4A5F-8A82-0CBC1879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996E-3F41-4557-9350-81E2FDF82E1B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A5B45-D5AF-4E56-BD75-620A4F0E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402EF-E08B-4F86-AF74-C2D75FCE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64B0-4B07-4DCA-8A8B-47A77932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1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E917F-ADEA-44B0-9375-359F40D6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9490A-2A73-4FAF-B373-A70B1515A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51D5E-8978-4CBC-8173-01CC914F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996E-3F41-4557-9350-81E2FDF82E1B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28787-BA75-4EC1-B7F7-C31CC28A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237FE-E102-40E0-9C09-23BC72A1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64B0-4B07-4DCA-8A8B-47A77932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6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0DD63-43E7-45AB-B0DC-F3C1679C2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5EE10-A51F-46A3-9F04-F9DD91E43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3BF95-85C6-43DE-9F9F-44A0AED5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996E-3F41-4557-9350-81E2FDF82E1B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BD73D-9A5D-42AE-95CF-63F1E6A6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D06E7-A322-4654-AFF4-2A0BC32C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64B0-4B07-4DCA-8A8B-47A77932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2089800"/>
            <a:ext cx="12192000" cy="267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74400" y="2519600"/>
            <a:ext cx="11043200" cy="20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856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572267" y="1700769"/>
            <a:ext cx="818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49666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958433"/>
            <a:ext cx="113608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558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4F92-69DC-4E87-91B7-5C4A5B20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14860-FAB6-47B6-A1DA-2B1726C37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EC68F-F9BF-44F8-AAF3-E5014588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996E-3F41-4557-9350-81E2FDF82E1B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0760E-B14B-48F3-B33F-56E98847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DA716-44F8-44D7-B102-AF27E9F9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64B0-4B07-4DCA-8A8B-47A77932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0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960C-FDAE-4C87-B323-E6220208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E1CD1-FE6E-421B-B329-5C3D93464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5BC2-68A7-43C7-9098-B1B94386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996E-3F41-4557-9350-81E2FDF82E1B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24E01-2A79-4B02-B03C-32930619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34333-BC12-4DDD-A882-71CE5036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64B0-4B07-4DCA-8A8B-47A77932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421C-0885-48DE-A423-F14A3BB0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D0610-EBFB-4A12-8084-E3DE78C48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5886B-3477-4E9E-B39F-67758421C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FD878-F7E0-4F81-8854-ED55E2B6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996E-3F41-4557-9350-81E2FDF82E1B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198EB-1918-497E-B552-9AF0C2D6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A2D97-7D89-440E-AD40-577386C2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64B0-4B07-4DCA-8A8B-47A77932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7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24F9-BDD0-4D98-B5B9-34198072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E6862-2DD7-41E4-9698-3F28ED028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84AE2-05AF-4D49-9BE5-A0D7B5A52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CF960-D7B9-4FBA-99BE-8CA3CCA09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E2D82-E1E9-4AE9-AA76-20CE0EC2D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C6F9A-86A1-4A3A-BAB6-4B4BE022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996E-3F41-4557-9350-81E2FDF82E1B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A4E57-203B-4D45-96D0-897CF0B59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A5844-2CC9-4CB3-B2E0-E0B89F44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64B0-4B07-4DCA-8A8B-47A77932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7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8B6F-3D72-4615-93FC-3DF68ABF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644EA-847B-4FE7-B4F0-CD0DBAE1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996E-3F41-4557-9350-81E2FDF82E1B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FDDB7-0BDD-4730-A9A5-BB31CC6B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F8325-2C4B-4812-B84A-FDE9FBCA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64B0-4B07-4DCA-8A8B-47A77932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3DE96-0E71-409D-AEAD-BA7B72FF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996E-3F41-4557-9350-81E2FDF82E1B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0269D-5256-48E3-80F9-BF1ADA5F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082CF-DE97-4BEA-9C28-01D8486D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64B0-4B07-4DCA-8A8B-47A77932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35D4-E3C6-4052-B3F5-2C26661A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0D23-FF83-41B2-87BE-588CFD8D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3680-A4E9-48E8-8AFC-1CD6CC35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71701-231E-44CF-81C7-482BB278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996E-3F41-4557-9350-81E2FDF82E1B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C2E87-E6B1-4A98-B212-3A5B9B41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ABF01-6C0A-47C6-AD5C-9B67B936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64B0-4B07-4DCA-8A8B-47A77932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9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2131-4712-4E78-8F41-EEB93396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D7C1-D8FB-4AA9-9353-59792B7E4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7B7B4-9DB5-4ED3-8E7D-DA505A618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75360-EFD4-46D8-959E-46A83A7F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996E-3F41-4557-9350-81E2FDF82E1B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66043-24D7-4912-B8F8-EB263729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7F3A8-E5B6-4C82-B81C-0E991DA7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64B0-4B07-4DCA-8A8B-47A77932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1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EF6C5D-4780-4709-ADCF-48EAAAB4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C15C1-8264-48AC-B01C-C7DAFEEA0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FAEF-B5FE-45A5-A03A-B1ED79F7F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996E-3F41-4557-9350-81E2FDF82E1B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8BD83-5827-4EC3-9FCE-2284DC9F6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2B4BE-EE97-4ABA-A5B3-FC3BFD60C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564B0-4B07-4DCA-8A8B-47A77932D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6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cbenefits.dhs.dc.gov/Account/Register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iopiancommunitydc.org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s://www.facebook.com/EthiopianCommunityDC" TargetMode="External"/><Relationship Id="rId4" Type="http://schemas.openxmlformats.org/officeDocument/2006/relationships/hyperlink" Target="mailto:info@ethiopiancommunityd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italareafoodbank.org/covid19respons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thiopiancommunitydc.org/videos-and-webinars" TargetMode="External"/><Relationship Id="rId4" Type="http://schemas.openxmlformats.org/officeDocument/2006/relationships/hyperlink" Target="http://www.my2020census.gov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hyperlink" Target="https://ohr.dc.gov/page/LAportal/public##denial" TargetMode="External"/><Relationship Id="rId7" Type="http://schemas.openxmlformats.org/officeDocument/2006/relationships/hyperlink" Target="https://doee.dc.gov/lead" TargetMode="External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does.dc.gov/page/how-fileclaim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ohr.dc.gov/page/ohr-amharic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ohr.dc.gov/page/LAportal/public" TargetMode="External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hcf.dc.gov/service/health-care-alli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6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716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BA4492-7C62-4FFB-96FD-1D508A277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1500" dirty="0">
                <a:solidFill>
                  <a:srgbClr val="716E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500" dirty="0">
                <a:solidFill>
                  <a:srgbClr val="716E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716E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716E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BILINGUAL HEALTH ACCESS PROGRAM</a:t>
            </a:r>
            <a:br>
              <a:rPr lang="en-US" sz="2200" b="1" dirty="0">
                <a:solidFill>
                  <a:srgbClr val="716E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716E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(BHAP)</a:t>
            </a:r>
            <a:br>
              <a:rPr lang="en-US" sz="2200" b="1" dirty="0">
                <a:solidFill>
                  <a:srgbClr val="716E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dirty="0">
                <a:solidFill>
                  <a:srgbClr val="716E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m-ET" sz="2200" b="1" dirty="0">
                <a:solidFill>
                  <a:srgbClr val="716E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የሁለት ቋንቋ ተናጋሪ የጤና ተደራሽነት ፕሮግራም</a:t>
            </a:r>
            <a:br>
              <a:rPr lang="es-MX" sz="2200" b="1" i="1" dirty="0">
                <a:solidFill>
                  <a:srgbClr val="716E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b="1" dirty="0">
              <a:solidFill>
                <a:srgbClr val="716E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5489C71E-14DC-4299-A80C-931474370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8" r="1" b="5832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A1B10E-FCB4-4445-8B78-1D6924A9D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66" y="446899"/>
            <a:ext cx="8915334" cy="1371600"/>
          </a:xfrm>
        </p:spPr>
        <p:txBody>
          <a:bodyPr/>
          <a:lstStyle/>
          <a:p>
            <a:pPr algn="ctr">
              <a:defRPr/>
            </a:pPr>
            <a:r>
              <a:rPr lang="am-ET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የፕሮግራም እቅድና የጤና እቅድን ይምረጡ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A62B1B3-C858-426F-AE27-4B5192D8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maryscenter.org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8B7728D-4BF7-4C24-AF95-797179E88746}"/>
              </a:ext>
            </a:extLst>
          </p:cNvPr>
          <p:cNvSpPr txBox="1">
            <a:spLocks/>
          </p:cNvSpPr>
          <p:nvPr/>
        </p:nvSpPr>
        <p:spPr>
          <a:xfrm>
            <a:off x="1275644" y="2079643"/>
            <a:ext cx="8654169" cy="37639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am-E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(የዲሲ ኸልዚ ፋሚሊ)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am-E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Care DC HEALTHY FAMILIES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(202) 639-4030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am-E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አሜሪሀልዝ ካሪታስ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AmeriHealth Caritas DC</a:t>
            </a:r>
            <a:r>
              <a:rPr lang="am-E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(202) 842-2810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am-E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አሜሪግሩፕ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Amerigroup</a:t>
            </a:r>
            <a:r>
              <a:rPr lang="am-E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1-800-600-4441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am-E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ትረስትድ ኸልዝ ፕላን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Trusted NOW CareFirst Community Health Plan</a:t>
            </a:r>
            <a:r>
              <a:rPr lang="am-E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(202) 821-1100</a:t>
            </a:r>
            <a:r>
              <a:rPr lang="am-E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7716-8284-457B-B6B4-418E6AE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1450"/>
            <a:ext cx="10515599" cy="1052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am-ET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የ 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SNAP </a:t>
            </a:r>
            <a:r>
              <a:rPr lang="am-ET" sz="4800" dirty="0"/>
              <a:t>እና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TANF </a:t>
            </a:r>
            <a:r>
              <a:rPr lang="am-ET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መስፈርቶች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5A320C-B4CA-44D4-896B-DBF6C419F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97879"/>
              </p:ext>
            </p:extLst>
          </p:nvPr>
        </p:nvGraphicFramePr>
        <p:xfrm>
          <a:off x="856341" y="1223778"/>
          <a:ext cx="10497457" cy="663377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63584">
                  <a:extLst>
                    <a:ext uri="{9D8B030D-6E8A-4147-A177-3AD203B41FA5}">
                      <a16:colId xmlns:a16="http://schemas.microsoft.com/office/drawing/2014/main" val="521223226"/>
                    </a:ext>
                  </a:extLst>
                </a:gridCol>
                <a:gridCol w="6333873">
                  <a:extLst>
                    <a:ext uri="{9D8B030D-6E8A-4147-A177-3AD203B41FA5}">
                      <a16:colId xmlns:a16="http://schemas.microsoft.com/office/drawing/2014/main" val="106124774"/>
                    </a:ext>
                  </a:extLst>
                </a:gridCol>
              </a:tblGrid>
              <a:tr h="963010">
                <a:tc>
                  <a:txBody>
                    <a:bodyPr/>
                    <a:lstStyle/>
                    <a:p>
                      <a:r>
                        <a:rPr lang="am-ET" sz="3200" dirty="0"/>
                        <a:t>ማረጋገጫ</a:t>
                      </a:r>
                      <a:endParaRPr lang="en-US" sz="3200" dirty="0"/>
                    </a:p>
                  </a:txBody>
                  <a:tcPr marL="84912" marR="84912" marT="42456" marB="42456"/>
                </a:tc>
                <a:tc>
                  <a:txBody>
                    <a:bodyPr/>
                    <a:lstStyle/>
                    <a:p>
                      <a:r>
                        <a:rPr lang="am-ET" sz="3200" dirty="0">
                          <a:cs typeface="Times New Roman" panose="02020603050405020304" pitchFamily="18" charset="0"/>
                        </a:rPr>
                        <a:t>ምሳሌ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4912" marR="84912" marT="42456" marB="42456"/>
                </a:tc>
                <a:extLst>
                  <a:ext uri="{0D108BD9-81ED-4DB2-BD59-A6C34878D82A}">
                    <a16:rowId xmlns:a16="http://schemas.microsoft.com/office/drawing/2014/main" val="1808433665"/>
                  </a:ext>
                </a:extLst>
              </a:tr>
              <a:tr h="649426">
                <a:tc>
                  <a:txBody>
                    <a:bodyPr/>
                    <a:lstStyle/>
                    <a:p>
                      <a:r>
                        <a:rPr lang="am-ET" sz="1800" dirty="0">
                          <a:cs typeface="Times New Roman" panose="02020603050405020304" pitchFamily="18" charset="0"/>
                        </a:rPr>
                        <a:t>ገቢ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12" marR="84912" marT="42456" marB="42456"/>
                </a:tc>
                <a:tc>
                  <a:txBody>
                    <a:bodyPr/>
                    <a:lstStyle/>
                    <a:p>
                      <a:r>
                        <a:rPr lang="am-ET" sz="1800" kern="1200" dirty="0">
                          <a:effectLst/>
                          <a:cs typeface="Times New Roman" panose="02020603050405020304" pitchFamily="18" charset="0"/>
                        </a:rPr>
                        <a:t>የቅርብ ጊዜ የደምዎዝ ክፍያ፤ የጡረታ ገቢ የሚያሳይ መግለጫ፤ የአካል ጉዳተኛ ገቢ፤ ወይም የሰራተኛ ካሳ፤ የጡረታ መግለጫ ወዘተ።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12" marR="84912" marT="42456" marB="42456"/>
                </a:tc>
                <a:extLst>
                  <a:ext uri="{0D108BD9-81ED-4DB2-BD59-A6C34878D82A}">
                    <a16:rowId xmlns:a16="http://schemas.microsoft.com/office/drawing/2014/main" val="212870774"/>
                  </a:ext>
                </a:extLst>
              </a:tr>
              <a:tr h="368233">
                <a:tc>
                  <a:txBody>
                    <a:bodyPr/>
                    <a:lstStyle/>
                    <a:p>
                      <a:r>
                        <a:rPr lang="am-ET" sz="1800" kern="1200" dirty="0">
                          <a:effectLst/>
                          <a:cs typeface="Times New Roman" panose="02020603050405020304" pitchFamily="18" charset="0"/>
                        </a:rPr>
                        <a:t>ንብረት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12" marR="84912" marT="42456" marB="42456"/>
                </a:tc>
                <a:tc>
                  <a:txBody>
                    <a:bodyPr/>
                    <a:lstStyle/>
                    <a:p>
                      <a:r>
                        <a:rPr lang="am-ET" sz="1800" kern="1200" dirty="0">
                          <a:effectLst/>
                          <a:cs typeface="Times New Roman" panose="02020603050405020304" pitchFamily="18" charset="0"/>
                        </a:rPr>
                        <a:t>የቅርብ ጊዜ የባንክ ተንቀሳቃሽ ሂሳብ መግለጫ ወዘተ።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12" marR="84912" marT="42456" marB="42456"/>
                </a:tc>
                <a:extLst>
                  <a:ext uri="{0D108BD9-81ED-4DB2-BD59-A6C34878D82A}">
                    <a16:rowId xmlns:a16="http://schemas.microsoft.com/office/drawing/2014/main" val="4242306058"/>
                  </a:ext>
                </a:extLst>
              </a:tr>
              <a:tr h="616787"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የዲሲ ነዋሪነት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5" marR="26535" marT="26535" marB="26535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የዲሲ የመንጃ ፍቃድ፤ የኪራይ ቤት ውል፤ የኪራይ ደረሰኘ፤ ከቤቱ ባለቤት በጽሁፍ የቀረበ መግለጫ፤ የመብራት፣የውሃ ወይም የስልክ የክፍያ መጠየቂያ ወዘተ።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5" marR="26535" marT="26535" marB="26535" anchor="ctr"/>
                </a:tc>
                <a:extLst>
                  <a:ext uri="{0D108BD9-81ED-4DB2-BD59-A6C34878D82A}">
                    <a16:rowId xmlns:a16="http://schemas.microsoft.com/office/drawing/2014/main" val="3208845985"/>
                  </a:ext>
                </a:extLst>
              </a:tr>
              <a:tr h="897980"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የማህበራዊ ዋስትና መለያ ቁጥር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5" marR="26535" marT="26535" marB="26535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የማህበራዊ ዋስትና መለያ ካርድ፤ የቀረጥ ወይም የደምወዝ ክፍያ፤ የማህበራዊ ዋስትና መለያ ቁጥር ያለበት የመንጃ ፍቃድ፤ ( ለተጨማሪ አልሚ ምግብ ፕሮግራም አመልካቾች ግደታ የለም)።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5" marR="26535" marT="26535" marB="26535" anchor="ctr"/>
                </a:tc>
                <a:extLst>
                  <a:ext uri="{0D108BD9-81ED-4DB2-BD59-A6C34878D82A}">
                    <a16:rowId xmlns:a16="http://schemas.microsoft.com/office/drawing/2014/main" val="861276849"/>
                  </a:ext>
                </a:extLst>
              </a:tr>
              <a:tr h="616787"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የህክምና ምርመራ ሪፖርት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5" marR="26535" marT="26535" marB="26535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የቅርብ ጊዜ የህክምና ምርመራ ሪፖርት፤ ወይም ( ቅጽ 856) እና ማንኛውም ከዶክተር የሚቀርቡ ደጋፊ መረጃዎች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5" marR="26535" marT="26535" marB="26535" anchor="ctr"/>
                </a:tc>
                <a:extLst>
                  <a:ext uri="{0D108BD9-81ED-4DB2-BD59-A6C34878D82A}">
                    <a16:rowId xmlns:a16="http://schemas.microsoft.com/office/drawing/2014/main" val="1268271503"/>
                  </a:ext>
                </a:extLst>
              </a:tr>
              <a:tr h="335593"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የስደተኛ መረጃ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5" marR="26535" marT="26535" marB="26535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የስራ ፍቃድ ካርድ፤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I-94</a:t>
                      </a:r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፤ ቪዛ፤ ፓስፖርት ወይም ሌሎች የኢንሹራንስ ሰነድ፤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5" marR="26535" marT="26535" marB="26535" anchor="ctr"/>
                </a:tc>
                <a:extLst>
                  <a:ext uri="{0D108BD9-81ED-4DB2-BD59-A6C34878D82A}">
                    <a16:rowId xmlns:a16="http://schemas.microsoft.com/office/drawing/2014/main" val="4103618352"/>
                  </a:ext>
                </a:extLst>
              </a:tr>
              <a:tr h="335593"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ኪራይ/ የቤት ብድር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(SNAP </a:t>
                      </a:r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ብቻ 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5" marR="26535" marT="26535" marB="26535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የኪራይ ውል፤ የኪራይ ደረሰኘ፤ ፤ የተሰረዘ ቼክ( የባንክ ማረጋገጫ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5" marR="26535" marT="26535" marB="26535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765477"/>
                  </a:ext>
                </a:extLst>
              </a:tr>
              <a:tr h="616787"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የፍጆታ( የመብራት፣ የውሃ የክፍያ መጠየቂያ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(SNAP </a:t>
                      </a:r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ብቻ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535" marR="26535" marT="26535" marB="265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የቅርብ ጊዜ የመብራት፤የውሃ፤የጋዝ፤ የነዳጅና የስልክ ወዘተ ( ከኪራይ ተለይቶ የሚከፈል ከሆነ)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5" marR="26535" marT="26535" marB="265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6188496"/>
                  </a:ext>
                </a:extLst>
              </a:tr>
              <a:tr h="616787"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ዝምድና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(TANF </a:t>
                      </a:r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ብቻ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535" marR="26535" marT="26535" marB="265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የልጆች የልደት የምስክር ወረቀት፤ ( አንድ ሙሉ ቅጅ) ወይም የትምህርት ቤት፣ የፍርድ ቤት፣ ወይም የሆስፒታል ኦፊሴላዊ ሪኮርዶች፤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5" marR="26535" marT="26535" marB="265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84745"/>
                  </a:ext>
                </a:extLst>
              </a:tr>
              <a:tr h="61678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የአብሮ መኖር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(TANF </a:t>
                      </a:r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ብቻ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6535" marR="26535" marT="26535" marB="265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ከሁለት ዝምድና ከሌላቸው ግለሰቦች የተጻፈ መግለጫ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35" marR="26535" marT="26535" marB="265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2982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171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902E02-CE71-439D-AACA-3FBBF83B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964709" cy="1460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am-ET" b="1" dirty="0">
                <a:cs typeface="Times New Roman" panose="02020603050405020304" pitchFamily="18" charset="0"/>
              </a:rPr>
              <a:t>የ</a:t>
            </a:r>
            <a:r>
              <a:rPr lang="am-ET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ኢኮኖሚ ደህንነት አስተዳደር (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ESA) </a:t>
            </a:r>
            <a:b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m-ET" sz="2800" b="1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ስነድ ለማስረከብ ብቻ ክፍት ይሆናል</a:t>
            </a:r>
            <a:endParaRPr lang="en-US" sz="28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827A23E-59CA-4ADD-A85C-06394083C456}"/>
              </a:ext>
            </a:extLst>
          </p:cNvPr>
          <p:cNvSpPr/>
          <p:nvPr/>
        </p:nvSpPr>
        <p:spPr>
          <a:xfrm>
            <a:off x="1136429" y="2278172"/>
            <a:ext cx="7149615" cy="4579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m-ET" sz="2000" b="1" dirty="0">
                <a:cs typeface="Times New Roman" panose="02020603050405020304" pitchFamily="18" charset="0"/>
              </a:rPr>
              <a:t>ቴይለር ስትሪት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Taylor Street -1207 Taylor Street, N.W.</a:t>
            </a:r>
            <a:endParaRPr lang="am-E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am-E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(202) 576-8000</a:t>
            </a:r>
            <a:r>
              <a:rPr lang="am-ET" sz="2000" b="1" dirty="0"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m-ET" sz="2000" b="1" dirty="0">
                <a:cs typeface="Times New Roman" panose="02020603050405020304" pitchFamily="18" charset="0"/>
              </a:rPr>
              <a:t>ኮንግረስ ሃይትስ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Heights - 4049 South Capital St,</a:t>
            </a:r>
            <a:r>
              <a:rPr lang="am-ET" sz="2000" b="1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S.W. </a:t>
            </a:r>
            <a:endParaRPr lang="am-ET" sz="2000" b="1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am-ET" sz="2000" b="1" dirty="0"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(202) 645-4525	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m-ET" sz="2000" b="1" dirty="0">
                <a:cs typeface="Times New Roman" panose="02020603050405020304" pitchFamily="18" charset="0"/>
              </a:rPr>
              <a:t>ኤች ስትሪት (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Street -645 H Street, N.E. (202) 698-4350</a:t>
            </a:r>
            <a:r>
              <a:rPr lang="am-ET" sz="2000" b="1" dirty="0">
                <a:cs typeface="Times New Roman" panose="02020603050405020304" pitchFamily="18" charset="0"/>
              </a:rPr>
              <a:t> 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m-ET" sz="2000" b="1" dirty="0">
                <a:cs typeface="Times New Roman" panose="02020603050405020304" pitchFamily="18" charset="0"/>
              </a:rPr>
              <a:t>የአገልግሎት መስጫ ማእከላት የስራ ሰአት፡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7:30 am - 4:45 pm | </a:t>
            </a:r>
            <a:r>
              <a:rPr lang="am-ET" sz="2000" b="1" dirty="0">
                <a:cs typeface="Times New Roman" panose="02020603050405020304" pitchFamily="18" charset="0"/>
              </a:rPr>
              <a:t>ከሰኞ እስከ አርብ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m-ET" sz="2000" b="1" dirty="0">
                <a:cs typeface="Times New Roman" panose="02020603050405020304" pitchFamily="18" charset="0"/>
              </a:rPr>
              <a:t>የደንበኞች አገልግሎት የስልክ ጥሪ ማእከል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(202) 727-5355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700" b="1" dirty="0"/>
          </a:p>
        </p:txBody>
      </p:sp>
      <p:sp>
        <p:nvSpPr>
          <p:cNvPr id="175" name="Rectangle 1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7" name="Graphic 167" descr="Lock">
            <a:extLst>
              <a:ext uri="{FF2B5EF4-FFF2-40B4-BE49-F238E27FC236}">
                <a16:creationId xmlns:a16="http://schemas.microsoft.com/office/drawing/2014/main" id="{4BE95FD0-5950-4DB2-A088-186499D85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2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BBE5-D90D-4957-A1F2-D49BB2D9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am-ET" sz="6000" dirty="0">
                <a:solidFill>
                  <a:srgbClr val="FFFFFF"/>
                </a:solidFill>
              </a:rPr>
              <a:t>የ</a:t>
            </a:r>
            <a:r>
              <a:rPr lang="am-ET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እድሳት ሂደት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5466-CC18-490E-A326-25E815BB7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am-ET" kern="1200" dirty="0">
                <a:solidFill>
                  <a:srgbClr val="FFFFFF"/>
                </a:solidFill>
                <a:cs typeface="Times New Roman" panose="02020603050405020304" pitchFamily="18" charset="0"/>
              </a:rPr>
              <a:t>ማንኛውም ጥቅማ </a:t>
            </a:r>
            <a:r>
              <a:rPr lang="am-ET" dirty="0">
                <a:solidFill>
                  <a:srgbClr val="FFFFFF"/>
                </a:solidFill>
                <a:cs typeface="Times New Roman" panose="02020603050405020304" pitchFamily="18" charset="0"/>
              </a:rPr>
              <a:t>ጥቅም በሰኔና ሃምሌ </a:t>
            </a:r>
            <a:r>
              <a:rPr lang="am-ET" kern="1200" dirty="0">
                <a:solidFill>
                  <a:srgbClr val="FFFFFF"/>
                </a:solidFill>
                <a:cs typeface="Times New Roman" panose="02020603050405020304" pitchFamily="18" charset="0"/>
              </a:rPr>
              <a:t>ወር</a:t>
            </a:r>
            <a:r>
              <a:rPr lang="en-US" kern="1200" dirty="0">
                <a:solidFill>
                  <a:srgbClr val="FFFFFF"/>
                </a:solidFill>
                <a:cs typeface="Times New Roman" panose="02020603050405020304" pitchFamily="18" charset="0"/>
              </a:rPr>
              <a:t> 2020</a:t>
            </a:r>
            <a:r>
              <a:rPr lang="am-ET" kern="1200" dirty="0">
                <a:solidFill>
                  <a:srgbClr val="FFFFFF"/>
                </a:solidFill>
                <a:cs typeface="Times New Roman" panose="02020603050405020304" pitchFamily="18" charset="0"/>
              </a:rPr>
              <a:t> መታደስ የነበረባቸው እንዲቀጥሉ ተደርጓል</a:t>
            </a:r>
            <a:endParaRPr lang="en-US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Monthly calendar">
            <a:extLst>
              <a:ext uri="{FF2B5EF4-FFF2-40B4-BE49-F238E27FC236}">
                <a16:creationId xmlns:a16="http://schemas.microsoft.com/office/drawing/2014/main" id="{D5A3C036-5511-4668-864D-427054185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29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6126B8-DFE0-4E1B-97AA-60B972B7F7F1}"/>
              </a:ext>
            </a:extLst>
          </p:cNvPr>
          <p:cNvSpPr txBox="1"/>
          <p:nvPr/>
        </p:nvSpPr>
        <p:spPr>
          <a:xfrm>
            <a:off x="6590662" y="3429000"/>
            <a:ext cx="5468816" cy="21359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BHAP Contact information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Main Line 202-420-7028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Appointment line 1-844-796-2797	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Receiver">
            <a:extLst>
              <a:ext uri="{FF2B5EF4-FFF2-40B4-BE49-F238E27FC236}">
                <a16:creationId xmlns:a16="http://schemas.microsoft.com/office/drawing/2014/main" id="{8D84264E-031D-44DB-A7F0-7810E4C75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734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7469F03-72C3-495E-A36F-83798923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516" y="1995841"/>
            <a:ext cx="10084505" cy="1896533"/>
          </a:xfrm>
        </p:spPr>
        <p:txBody>
          <a:bodyPr>
            <a:normAutofit fontScale="92500" lnSpcReduction="10000"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4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https://dcbenefits.dhs.dc.gov/Account/Register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41A455-4C41-4D23-AFCC-55683D672C99}"/>
              </a:ext>
            </a:extLst>
          </p:cNvPr>
          <p:cNvSpPr txBox="1">
            <a:spLocks/>
          </p:cNvSpPr>
          <p:nvPr/>
        </p:nvSpPr>
        <p:spPr>
          <a:xfrm>
            <a:off x="662516" y="824089"/>
            <a:ext cx="10084505" cy="189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m-ET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የቀጥታ መስመር (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am-ET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የማመልከቻ ሂደት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8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FD9D7E7-DF77-490E-BCAC-DB04B380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A9682-32C7-4B7A-BB01-44BF12F76D55}"/>
              </a:ext>
            </a:extLst>
          </p:cNvPr>
          <p:cNvSpPr/>
          <p:nvPr/>
        </p:nvSpPr>
        <p:spPr>
          <a:xfrm>
            <a:off x="7105395" y="993913"/>
            <a:ext cx="4360386" cy="3776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Transition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89AF302-1573-4DC3-9F33-A0090D863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2682" y="470193"/>
            <a:ext cx="2446744" cy="2452562"/>
          </a:xfrm>
          <a:custGeom>
            <a:avLst/>
            <a:gdLst>
              <a:gd name="connsiteX0" fmla="*/ 0 w 2446744"/>
              <a:gd name="connsiteY0" fmla="*/ 0 h 2452562"/>
              <a:gd name="connsiteX1" fmla="*/ 230730 w 2446744"/>
              <a:gd name="connsiteY1" fmla="*/ 35214 h 2452562"/>
              <a:gd name="connsiteX2" fmla="*/ 2410483 w 2446744"/>
              <a:gd name="connsiteY2" fmla="*/ 2214968 h 2452562"/>
              <a:gd name="connsiteX3" fmla="*/ 2446744 w 2446744"/>
              <a:gd name="connsiteY3" fmla="*/ 2452562 h 2452562"/>
              <a:gd name="connsiteX4" fmla="*/ 1847625 w 2446744"/>
              <a:gd name="connsiteY4" fmla="*/ 2452562 h 2452562"/>
              <a:gd name="connsiteX5" fmla="*/ 1829601 w 2446744"/>
              <a:gd name="connsiteY5" fmla="*/ 2334463 h 2452562"/>
              <a:gd name="connsiteX6" fmla="*/ 111235 w 2446744"/>
              <a:gd name="connsiteY6" fmla="*/ 616095 h 2452562"/>
              <a:gd name="connsiteX7" fmla="*/ 0 w 2446744"/>
              <a:gd name="connsiteY7" fmla="*/ 599119 h 2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744" h="2452562">
                <a:moveTo>
                  <a:pt x="0" y="0"/>
                </a:moveTo>
                <a:lnTo>
                  <a:pt x="230730" y="35214"/>
                </a:lnTo>
                <a:cubicBezTo>
                  <a:pt x="1324840" y="259101"/>
                  <a:pt x="2186596" y="1120858"/>
                  <a:pt x="2410483" y="2214968"/>
                </a:cubicBezTo>
                <a:lnTo>
                  <a:pt x="2446744" y="2452562"/>
                </a:lnTo>
                <a:lnTo>
                  <a:pt x="1847625" y="2452562"/>
                </a:lnTo>
                <a:lnTo>
                  <a:pt x="1829601" y="2334463"/>
                </a:lnTo>
                <a:cubicBezTo>
                  <a:pt x="1653104" y="1471942"/>
                  <a:pt x="973755" y="792593"/>
                  <a:pt x="111235" y="616095"/>
                </a:cubicBezTo>
                <a:lnTo>
                  <a:pt x="0" y="599119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C082ED4-395D-4CAE-BC6E-E8E3D7AE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4875" y="3163625"/>
            <a:ext cx="530750" cy="530750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552CB78C-0318-43D7-BB25-D117265B15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2065" y="2259203"/>
            <a:ext cx="3550028" cy="3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1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3409238"/>
            <a:ext cx="4142232" cy="9630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US" sz="1300">
                <a:solidFill>
                  <a:srgbClr val="000000"/>
                </a:solidFill>
                <a:latin typeface="Bahnschrift" panose="020B0502040204020203" pitchFamily="34" charset="0"/>
              </a:rPr>
              <a:t>Amerigroup is a Health Plan (Managed Care Organization) under the DC Medicaid Plan </a:t>
            </a:r>
          </a:p>
          <a:p>
            <a:r>
              <a:rPr lang="en-US" sz="1300">
                <a:solidFill>
                  <a:srgbClr val="000000"/>
                </a:solidFill>
                <a:latin typeface="Bahnschrift" panose="020B0502040204020203" pitchFamily="34" charset="0"/>
              </a:rPr>
              <a:t>If you are an Amerigroup member we can help you with choosing your Primary Care Doctor, a Specialist, receiving your Amerigroup Card</a:t>
            </a:r>
          </a:p>
          <a:p>
            <a:r>
              <a:rPr lang="en-US" sz="1300">
                <a:solidFill>
                  <a:srgbClr val="000000"/>
                </a:solidFill>
                <a:latin typeface="Bahnschrift" panose="020B0502040204020203" pitchFamily="34" charset="0"/>
              </a:rPr>
              <a:t>In addition, if you are an Amerigroup member inquire about our additional benefits such as:</a:t>
            </a:r>
          </a:p>
          <a:p>
            <a:r>
              <a:rPr lang="en-US" sz="1300" b="1">
                <a:solidFill>
                  <a:srgbClr val="000000"/>
                </a:solidFill>
                <a:latin typeface="Bahnschrift" panose="020B0502040204020203" pitchFamily="34" charset="0"/>
              </a:rPr>
              <a:t>Transportation to the grocery store, job interviews, doctor appointments, </a:t>
            </a:r>
          </a:p>
          <a:p>
            <a:r>
              <a:rPr lang="en-US" sz="1300" b="1">
                <a:solidFill>
                  <a:srgbClr val="000000"/>
                </a:solidFill>
                <a:latin typeface="Bahnschrift" panose="020B0502040204020203" pitchFamily="34" charset="0"/>
              </a:rPr>
              <a:t>Diapers for pregnant women and children, </a:t>
            </a:r>
          </a:p>
          <a:p>
            <a:r>
              <a:rPr lang="en-US" sz="1300" b="1">
                <a:solidFill>
                  <a:srgbClr val="000000"/>
                </a:solidFill>
                <a:latin typeface="Bahnschrift" panose="020B0502040204020203" pitchFamily="34" charset="0"/>
              </a:rPr>
              <a:t>$50 towards extracurricular activities for children,</a:t>
            </a:r>
          </a:p>
          <a:p>
            <a:r>
              <a:rPr lang="en-US" sz="1300" b="1">
                <a:solidFill>
                  <a:srgbClr val="000000"/>
                </a:solidFill>
                <a:latin typeface="Bahnschrift" panose="020B0502040204020203" pitchFamily="34" charset="0"/>
              </a:rPr>
              <a:t>24 Hour Nurse-Hotline, among other benefits</a:t>
            </a:r>
          </a:p>
          <a:p>
            <a:r>
              <a:rPr lang="en-US" sz="1300" b="1">
                <a:solidFill>
                  <a:srgbClr val="000000"/>
                </a:solidFill>
                <a:latin typeface="Bahnschrift" panose="020B0502040204020203" pitchFamily="34" charset="0"/>
              </a:rPr>
              <a:t>Call 1-800-600-4441  or 202-548-6700</a:t>
            </a:r>
          </a:p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89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6BDC7-CF67-4C2B-82BA-D23A67842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4122" y="5265889"/>
            <a:ext cx="9163757" cy="4504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Transition 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D9605AC9-BBA5-45E3-915F-7F5F22CA2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5172" y="371721"/>
            <a:ext cx="3201657" cy="32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40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574400" y="2519600"/>
            <a:ext cx="11043200" cy="202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Other Resources</a:t>
            </a:r>
            <a:endParaRPr dirty="0"/>
          </a:p>
          <a:p>
            <a:r>
              <a:rPr lang="en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ሌሎች መረጃዎች</a:t>
            </a:r>
            <a:endParaRPr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" name="Title 4">
            <a:extLst>
              <a:ext uri="{FF2B5EF4-FFF2-40B4-BE49-F238E27FC236}">
                <a16:creationId xmlns:a16="http://schemas.microsoft.com/office/drawing/2014/main" id="{F13C0541-5A33-4604-87B7-B1E71E08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3" y="857998"/>
            <a:ext cx="11142208" cy="121210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am-ET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የመተዋወቂያ ክፍለ ጊዜ 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m-ET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አላማዎች</a:t>
            </a: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Content Placeholder 5">
            <a:extLst>
              <a:ext uri="{FF2B5EF4-FFF2-40B4-BE49-F238E27FC236}">
                <a16:creationId xmlns:a16="http://schemas.microsoft.com/office/drawing/2014/main" id="{1544216F-BC62-47F2-8834-023995632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am-ET" dirty="0">
                <a:latin typeface="Times New Roman" panose="02020603050405020304" pitchFamily="18" charset="0"/>
                <a:cs typeface="Times New Roman" panose="02020603050405020304" pitchFamily="18" charset="0"/>
              </a:rPr>
              <a:t>የዲሲ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m-ET" dirty="0">
                <a:latin typeface="Times New Roman" panose="02020603050405020304" pitchFamily="18" charset="0"/>
                <a:cs typeface="Times New Roman" panose="02020603050405020304" pitchFamily="18" charset="0"/>
              </a:rPr>
              <a:t>ህዝባዊ ጥቅማጥቅሞች የማመልከቻ ሂደት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am-ET" dirty="0">
                <a:latin typeface="Times New Roman" panose="02020603050405020304" pitchFamily="18" charset="0"/>
                <a:cs typeface="Times New Roman" panose="02020603050405020304" pitchFamily="18" charset="0"/>
              </a:rPr>
              <a:t>የኢኮኖሚ ደህንነት አስተዳደር (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 ) </a:t>
            </a:r>
            <a:r>
              <a:rPr lang="am-ET" dirty="0">
                <a:latin typeface="Times New Roman" panose="02020603050405020304" pitchFamily="18" charset="0"/>
                <a:cs typeface="Times New Roman" panose="02020603050405020304" pitchFamily="18" charset="0"/>
              </a:rPr>
              <a:t>ማእከላት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am-ET" dirty="0">
                <a:latin typeface="Times New Roman" panose="02020603050405020304" pitchFamily="18" charset="0"/>
                <a:cs typeface="Times New Roman" panose="02020603050405020304" pitchFamily="18" charset="0"/>
              </a:rPr>
              <a:t>የጤና ዕቅድ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am-ET" dirty="0">
                <a:latin typeface="Times New Roman" panose="02020603050405020304" pitchFamily="18" charset="0"/>
                <a:cs typeface="Times New Roman" panose="02020603050405020304" pitchFamily="18" charset="0"/>
              </a:rPr>
              <a:t>ለዲሲ ህዝባዊ ጥቅማ ጥቅሞች የእድሳት ሂደት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 idx="4294967295"/>
          </p:nvPr>
        </p:nvSpPr>
        <p:spPr>
          <a:xfrm>
            <a:off x="415600" y="101700"/>
            <a:ext cx="11360800" cy="117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467" dirty="0"/>
              <a:t>Ethiopian Community Center DC</a:t>
            </a:r>
            <a:endParaRPr sz="3467" dirty="0"/>
          </a:p>
          <a:p>
            <a:pPr>
              <a:spcBef>
                <a:spcPts val="0"/>
              </a:spcBef>
            </a:pPr>
            <a:r>
              <a:rPr lang="en" sz="32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የዲሲ የኢትዮጵያ ማህበረሰብ ማዕከል</a:t>
            </a:r>
            <a:endParaRPr sz="3200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651367" y="1345367"/>
            <a:ext cx="7959600" cy="5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Nunito"/>
                <a:ea typeface="Nunito"/>
                <a:cs typeface="Nunito"/>
                <a:sym typeface="Nunito"/>
              </a:rPr>
              <a:t>Website | </a:t>
            </a:r>
            <a:r>
              <a:rPr lang="en" sz="2400" dirty="0">
                <a:solidFill>
                  <a:schemeClr val="dk2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ድህረ ገጻችን (ዌብሳይት)</a:t>
            </a:r>
            <a:r>
              <a:rPr lang="en" sz="24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: </a:t>
            </a:r>
            <a:r>
              <a:rPr lang="en" sz="24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https://www.ethiopiancommunitydc.org/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" sz="2400" dirty="0">
                <a:latin typeface="Nunito"/>
                <a:ea typeface="Nunito"/>
                <a:cs typeface="Nunito"/>
                <a:sym typeface="Nunito"/>
              </a:rPr>
              <a:t>For general support, concerns and questions you may have, please | </a:t>
            </a:r>
            <a:r>
              <a:rPr lang="en" sz="2400" dirty="0">
                <a:solidFill>
                  <a:schemeClr val="dk2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ለአጠቃላይ ድጋፍና መረጃ፣ ሊኖርዎ ለሚችሉት ስጋቶች እና ጥያቄዎች እባክዎን በ፦</a:t>
            </a:r>
            <a:r>
              <a:rPr lang="en" sz="24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 </a:t>
            </a:r>
            <a:endParaRPr sz="2400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  <a:sym typeface="Nunito"/>
            </a:endParaRPr>
          </a:p>
          <a:p>
            <a:r>
              <a:rPr lang="en" sz="2400" dirty="0">
                <a:latin typeface="Nunito"/>
                <a:ea typeface="Nunito"/>
                <a:cs typeface="Nunito"/>
                <a:sym typeface="Nunito"/>
              </a:rPr>
              <a:t>Email: </a:t>
            </a:r>
            <a:r>
              <a:rPr lang="en" sz="24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info@ethiopiancommunitydc.org</a:t>
            </a:r>
            <a:r>
              <a:rPr lang="en" sz="24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2400" dirty="0">
                <a:solidFill>
                  <a:schemeClr val="dk2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ኢሜል ይላኩልን</a:t>
            </a:r>
            <a:endParaRPr sz="2400" dirty="0">
              <a:solidFill>
                <a:schemeClr val="dk2"/>
              </a:solidFill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  <a:sym typeface="Nunito"/>
            </a:endParaRPr>
          </a:p>
          <a:p>
            <a:r>
              <a:rPr lang="en" sz="2400" dirty="0">
                <a:latin typeface="Nunito"/>
                <a:ea typeface="Nunito"/>
                <a:cs typeface="Nunito"/>
                <a:sym typeface="Nunito"/>
              </a:rPr>
              <a:t> or 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" sz="2400" dirty="0">
                <a:latin typeface="Nunito"/>
                <a:ea typeface="Nunito"/>
                <a:cs typeface="Nunito"/>
                <a:sym typeface="Nunito"/>
              </a:rPr>
              <a:t>send us a message on Facebook | </a:t>
            </a:r>
            <a:r>
              <a:rPr lang="en" sz="2400" dirty="0">
                <a:solidFill>
                  <a:schemeClr val="dk2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ወይም በፌስቡክ መልዕክት ይላኩልን</a:t>
            </a:r>
            <a:endParaRPr sz="2400" dirty="0">
              <a:solidFill>
                <a:schemeClr val="dk2"/>
              </a:solidFill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  <a:sym typeface="Nunito"/>
            </a:endParaRPr>
          </a:p>
          <a:p>
            <a:r>
              <a:rPr lang="en" sz="2400" dirty="0"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lang="en" sz="24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EthiopianCommunityDC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" sz="2400" dirty="0">
                <a:latin typeface="Nunito"/>
                <a:ea typeface="Nunito"/>
                <a:cs typeface="Nunito"/>
                <a:sym typeface="Nunito"/>
              </a:rPr>
              <a:t>Call/Text | </a:t>
            </a:r>
            <a:r>
              <a:rPr lang="en" sz="2400" dirty="0">
                <a:solidFill>
                  <a:schemeClr val="dk2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ይደውሉልን ወይም ቴክስት ያርጉ</a:t>
            </a:r>
            <a:r>
              <a:rPr lang="en" sz="24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: </a:t>
            </a:r>
            <a:endParaRPr sz="2400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  <a:sym typeface="Nunito"/>
            </a:endParaRPr>
          </a:p>
          <a:p>
            <a:r>
              <a:rPr lang="en" sz="2400" b="1" dirty="0">
                <a:latin typeface="Nunito"/>
                <a:ea typeface="Nunito"/>
                <a:cs typeface="Nunito"/>
                <a:sym typeface="Nunito"/>
              </a:rPr>
              <a:t>(202) 670-6271</a:t>
            </a:r>
            <a:endParaRPr sz="2400" b="1" dirty="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4" name="Google Shape;214;p32"/>
          <p:cNvCxnSpPr/>
          <p:nvPr/>
        </p:nvCxnSpPr>
        <p:spPr>
          <a:xfrm flipH="1">
            <a:off x="415600" y="1274700"/>
            <a:ext cx="10774000" cy="2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5" name="Google Shape;21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2834" y="5154034"/>
            <a:ext cx="368900" cy="3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59133" y="2219066"/>
            <a:ext cx="2863099" cy="2831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 idx="4294967295"/>
          </p:nvPr>
        </p:nvSpPr>
        <p:spPr>
          <a:xfrm>
            <a:off x="415600" y="212600"/>
            <a:ext cx="11360800" cy="126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467" dirty="0"/>
              <a:t>Other Resources</a:t>
            </a:r>
            <a:endParaRPr sz="3467" dirty="0"/>
          </a:p>
          <a:p>
            <a:pPr>
              <a:spcBef>
                <a:spcPts val="0"/>
              </a:spcBef>
            </a:pPr>
            <a:r>
              <a:rPr lang="en" sz="3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ሌሎች መረጃዎች</a:t>
            </a:r>
            <a:endParaRPr sz="3467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774033" y="1548600"/>
            <a:ext cx="10533200" cy="4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latin typeface="Nunito"/>
                <a:ea typeface="Nunito"/>
                <a:cs typeface="Nunito"/>
                <a:sym typeface="Nunito"/>
              </a:rPr>
              <a:t>Map of area food banks | </a:t>
            </a:r>
            <a:r>
              <a:rPr lang="en" sz="2133" dirty="0">
                <a:solidFill>
                  <a:schemeClr val="bg2">
                    <a:lumMod val="75000"/>
                  </a:schemeClr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ባአቅራቢያዎ የሚገኙትን ፉድ ባንክ የሚያሳይ ካርታ</a:t>
            </a:r>
            <a:r>
              <a:rPr lang="en" sz="2133" dirty="0">
                <a:solidFill>
                  <a:schemeClr val="bg2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2133" dirty="0"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n" sz="2133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https://www.capitalareafoodbank.org/covid19response/</a:t>
            </a:r>
            <a:endParaRPr sz="2133" dirty="0">
              <a:latin typeface="Nunito"/>
              <a:ea typeface="Nunito"/>
              <a:cs typeface="Nunito"/>
              <a:sym typeface="Nunito"/>
            </a:endParaRPr>
          </a:p>
          <a:p>
            <a:endParaRPr sz="2133"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" sz="2133" dirty="0">
                <a:latin typeface="Nunito"/>
                <a:ea typeface="Nunito"/>
                <a:cs typeface="Nunito"/>
                <a:sym typeface="Nunito"/>
              </a:rPr>
              <a:t>Call Capital Area Food Bank for help finding a free groceries near you |</a:t>
            </a:r>
            <a:endParaRPr sz="2133"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" sz="2133" dirty="0">
                <a:solidFill>
                  <a:schemeClr val="dk2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በነጻ ግሮሰሪ/ምግብ በአቅራቢያዎ ለማግኘት ለካፒታል ኤሪያ ፉድ ባንክ </a:t>
            </a:r>
            <a:r>
              <a:rPr lang="en" sz="2133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(Capital Area Food Bank) </a:t>
            </a:r>
            <a:r>
              <a:rPr lang="en" sz="2133" dirty="0">
                <a:solidFill>
                  <a:schemeClr val="dk2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ይደውሉ፦</a:t>
            </a:r>
            <a:endParaRPr sz="2133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  <a:sym typeface="Nunito"/>
            </a:endParaRPr>
          </a:p>
          <a:p>
            <a:r>
              <a:rPr lang="en" sz="2133" b="1" dirty="0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(202) 644-9807</a:t>
            </a:r>
            <a:endParaRPr sz="2133" b="1" dirty="0">
              <a:latin typeface="Nunito"/>
              <a:ea typeface="Nunito"/>
              <a:cs typeface="Nunito"/>
              <a:sym typeface="Nunito"/>
            </a:endParaRPr>
          </a:p>
          <a:p>
            <a:endParaRPr sz="2133"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" sz="2133" dirty="0">
                <a:latin typeface="Nunito"/>
                <a:ea typeface="Nunito"/>
                <a:cs typeface="Nunito"/>
                <a:sym typeface="Nunito"/>
              </a:rPr>
              <a:t>If you cannot leave your house and need food or other essential items you can call the DC Mayor’s hotline | </a:t>
            </a:r>
            <a:r>
              <a:rPr lang="en" sz="2133" dirty="0">
                <a:solidFill>
                  <a:schemeClr val="dk2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ከቤትዎ መውጣት የማይችሉ ከሆነና ምግብ ወይም ሌሎች </a:t>
            </a:r>
            <a:endParaRPr sz="2133" dirty="0">
              <a:solidFill>
                <a:schemeClr val="dk2"/>
              </a:solidFill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  <a:sym typeface="Nunito"/>
            </a:endParaRPr>
          </a:p>
          <a:p>
            <a:r>
              <a:rPr lang="en" sz="2133" dirty="0">
                <a:solidFill>
                  <a:schemeClr val="dk2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አስፈላጊ ነገሮች ለማግኝት ለዲሲ ከንቲባው ሆትላይን መደወል ይችላሉ፦</a:t>
            </a:r>
            <a:endParaRPr sz="2133" dirty="0">
              <a:solidFill>
                <a:schemeClr val="dk2"/>
              </a:solidFill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  <a:sym typeface="Nunito"/>
            </a:endParaRPr>
          </a:p>
          <a:p>
            <a:r>
              <a:rPr lang="en" sz="2133" b="1" dirty="0">
                <a:latin typeface="Nunito"/>
                <a:ea typeface="Nunito"/>
                <a:cs typeface="Nunito"/>
                <a:sym typeface="Nunito"/>
              </a:rPr>
              <a:t>(888) 349-8323</a:t>
            </a:r>
            <a:endParaRPr sz="2133" b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6060" y="5141333"/>
            <a:ext cx="1981173" cy="126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33"/>
          <p:cNvCxnSpPr/>
          <p:nvPr/>
        </p:nvCxnSpPr>
        <p:spPr>
          <a:xfrm flipH="1">
            <a:off x="415600" y="1474667"/>
            <a:ext cx="10774000" cy="2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 idx="4294967295"/>
          </p:nvPr>
        </p:nvSpPr>
        <p:spPr>
          <a:xfrm>
            <a:off x="415600" y="118267"/>
            <a:ext cx="11360800" cy="120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2020 Census</a:t>
            </a:r>
            <a:endParaRPr dirty="0"/>
          </a:p>
          <a:p>
            <a:pPr>
              <a:spcBef>
                <a:spcPts val="0"/>
              </a:spcBef>
            </a:pPr>
            <a:r>
              <a:rPr lang="en" sz="3200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የ2020 ሕዝብ ቆጠራ</a:t>
            </a:r>
            <a:endParaRPr sz="3200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pic>
        <p:nvPicPr>
          <p:cNvPr id="230" name="Google Shape;2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303451"/>
            <a:ext cx="5980632" cy="550351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4"/>
          <p:cNvSpPr txBox="1"/>
          <p:nvPr/>
        </p:nvSpPr>
        <p:spPr>
          <a:xfrm>
            <a:off x="656400" y="1800367"/>
            <a:ext cx="5439600" cy="49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Nunito"/>
                <a:ea typeface="Nunito"/>
                <a:cs typeface="Nunito"/>
                <a:sym typeface="Nunito"/>
              </a:rPr>
              <a:t>You can self-respond to Census 2020 online at | </a:t>
            </a:r>
            <a:r>
              <a:rPr lang="en" sz="2400" dirty="0">
                <a:solidFill>
                  <a:schemeClr val="dk2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ከቤትዎ ሆነው የ2020 ሕዝብ ቆጠራን ቅጽ ኦንላይን መሙላት ይችላሉ፦</a:t>
            </a:r>
            <a:endParaRPr sz="2400" dirty="0">
              <a:solidFill>
                <a:schemeClr val="dk2"/>
              </a:solidFill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  <a:sym typeface="Nunito"/>
            </a:endParaRPr>
          </a:p>
          <a:p>
            <a:r>
              <a:rPr lang="en" sz="240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www.my2020census.gov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r>
              <a:rPr lang="en" sz="2400" dirty="0">
                <a:latin typeface="Nunito"/>
                <a:ea typeface="Nunito"/>
                <a:cs typeface="Nunito"/>
                <a:sym typeface="Nunito"/>
              </a:rPr>
              <a:t>For a step-by-step guide to the Census Form in Amharic see videos here | </a:t>
            </a:r>
            <a:r>
              <a:rPr lang="en" sz="2400" dirty="0">
                <a:solidFill>
                  <a:schemeClr val="dk2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በአማርኛ የተዘጋጀ የ2020 ሕዝብ ቆጠራ ቅፅ ቪድዮ መመሪያ ለማየት:</a:t>
            </a:r>
            <a:endParaRPr sz="2400" dirty="0">
              <a:solidFill>
                <a:schemeClr val="dk2"/>
              </a:solidFill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  <a:sym typeface="Nunito"/>
            </a:endParaRPr>
          </a:p>
          <a:p>
            <a:r>
              <a:rPr lang="en" sz="2400" u="sng" dirty="0">
                <a:solidFill>
                  <a:schemeClr val="hlink"/>
                </a:solidFill>
                <a:hlinkClick r:id="rId5"/>
              </a:rPr>
              <a:t>https://www.ethiopiancommunitydc.org/videos-and-webinars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  <a:p>
            <a:endParaRPr sz="2933" dirty="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32" name="Google Shape;232;p34"/>
          <p:cNvCxnSpPr/>
          <p:nvPr/>
        </p:nvCxnSpPr>
        <p:spPr>
          <a:xfrm flipH="1">
            <a:off x="432400" y="1303467"/>
            <a:ext cx="11759600" cy="15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3467" dirty="0"/>
              <a:t>Community Support</a:t>
            </a:r>
            <a:endParaRPr sz="3467" dirty="0"/>
          </a:p>
          <a:p>
            <a:r>
              <a:rPr lang="am-ET" sz="3733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ለማህበረሰባችን የምንሰጠው ድጋፍ</a:t>
            </a:r>
            <a:r>
              <a:rPr lang="en" sz="3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endParaRPr sz="3467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826620" y="1583977"/>
            <a:ext cx="7776328" cy="4133200"/>
          </a:xfrm>
        </p:spPr>
        <p:txBody>
          <a:bodyPr/>
          <a:lstStyle/>
          <a:p>
            <a:r>
              <a:rPr lang="en-US" sz="1467" dirty="0">
                <a:latin typeface="Nunito" panose="020B0604020202020204" charset="0"/>
              </a:rPr>
              <a:t>Language access is your right! If you have been denied, you have the right to </a:t>
            </a:r>
            <a:r>
              <a:rPr lang="en-US" sz="1467" dirty="0">
                <a:latin typeface="Nunito" panose="020B0604020202020204" charset="0"/>
                <a:hlinkClick r:id="rId3"/>
              </a:rPr>
              <a:t>file a complaint</a:t>
            </a:r>
            <a:r>
              <a:rPr lang="en-US" sz="1467" dirty="0">
                <a:latin typeface="Nunito" panose="020B0604020202020204" charset="0"/>
              </a:rPr>
              <a:t> with the </a:t>
            </a:r>
            <a:r>
              <a:rPr lang="en-US" sz="1467" dirty="0">
                <a:latin typeface="Nunito" panose="020B0604020202020204" charset="0"/>
                <a:hlinkClick r:id="rId4"/>
              </a:rPr>
              <a:t>DC Office of Human Rights</a:t>
            </a:r>
            <a:r>
              <a:rPr lang="en-US" sz="1467" dirty="0">
                <a:latin typeface="Nunito" panose="020B0604020202020204" charset="0"/>
              </a:rPr>
              <a:t>.</a:t>
            </a:r>
            <a:r>
              <a:rPr lang="en-US" sz="1467" dirty="0"/>
              <a:t> | </a:t>
            </a:r>
            <a:r>
              <a:rPr lang="am-ET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በሚግባቡበት ቋንቋ ትርጉም ማግኘት መብትዎ ነው</a:t>
            </a:r>
            <a:r>
              <a:rPr lang="am-ET" sz="1467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።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am-ET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ይህ መብትዎ ተጥሶ እንደሆነ፣ </a:t>
            </a:r>
            <a:r>
              <a:rPr lang="am-ET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hlinkClick r:id="rId5"/>
              </a:rPr>
              <a:t>ለዲሲ የሰብአዊ መብቶች ቢሮ</a:t>
            </a:r>
            <a:r>
              <a:rPr lang="am-ET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አቤቱታ </a:t>
            </a:r>
            <a:r>
              <a:rPr lang="am-ET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hlinkClick r:id="rId3"/>
              </a:rPr>
              <a:t>የማቅረብ መብት አልዎት</a:t>
            </a:r>
            <a:r>
              <a:rPr lang="am-ET" sz="1467" b="1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።</a:t>
            </a:r>
            <a:r>
              <a:rPr lang="am-ET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endParaRPr lang="en-US" sz="1467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pPr marL="152396" indent="0">
              <a:buNone/>
            </a:pPr>
            <a:endParaRPr lang="en-US" sz="1467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sz="1467" dirty="0">
                <a:latin typeface="Nunito" panose="020B0604020202020204" charset="0"/>
                <a:ea typeface="Abyssinica SIL" panose="02000603020000020004" pitchFamily="2" charset="0"/>
                <a:cs typeface="Abyssinica SIL" panose="02000603020000020004" pitchFamily="2" charset="0"/>
              </a:rPr>
              <a:t>Know your rights as a worker in DC. You can file a wage theft claim with </a:t>
            </a:r>
            <a:r>
              <a:rPr lang="en-US" sz="1467" dirty="0">
                <a:latin typeface="Nunito" panose="020B0604020202020204" charset="0"/>
              </a:rPr>
              <a:t>the </a:t>
            </a:r>
            <a:r>
              <a:rPr lang="en-US" sz="1467" dirty="0">
                <a:latin typeface="Nunito" panose="020B0604020202020204" charset="0"/>
                <a:hlinkClick r:id="rId6" action="ppaction://hlinkfile"/>
              </a:rPr>
              <a:t>Department of Employment Services </a:t>
            </a:r>
            <a:r>
              <a:rPr lang="en-US" sz="1467" dirty="0">
                <a:latin typeface="Nunito" panose="020B0604020202020204" charset="0"/>
              </a:rPr>
              <a:t>if you are not paid minimum wage or overtime, or for paid sick days. </a:t>
            </a:r>
            <a:r>
              <a:rPr lang="en-US" sz="1467" dirty="0"/>
              <a:t>| </a:t>
            </a:r>
            <a:r>
              <a:rPr lang="am-ET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ዲሲ የሚሰሩ ከሆነ መብቶ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ች</a:t>
            </a:r>
            <a:r>
              <a:rPr lang="am-ET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ዎ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ን </a:t>
            </a:r>
            <a:r>
              <a:rPr lang="en-US" sz="1467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በሚገባ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sz="1467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ይወቁ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። </a:t>
            </a:r>
            <a:r>
              <a:rPr lang="am-ET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አሰሪዎ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am-ET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ዝቅተኛ ደሞዝ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፣ የ</a:t>
            </a:r>
            <a:r>
              <a:rPr lang="am-ET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ተጨማሪ ሰዓት </a:t>
            </a:r>
            <a:r>
              <a:rPr lang="en-US" sz="1467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ክፍያ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sz="1467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ወይም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am-ET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ለታመሙበት ቀናት የማይከፈሉ ከሆነ የደመወዝ ክፍያ ስርቆት ጥያቄ ማቅረብ ይችላሉ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።</a:t>
            </a:r>
          </a:p>
          <a:p>
            <a:endParaRPr lang="en-US" sz="1467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  <a:p>
            <a:r>
              <a:rPr lang="en-US" sz="1467" dirty="0">
                <a:latin typeface="Nunito" panose="020B0604020202020204" charset="0"/>
                <a:ea typeface="Abyssinica SIL" panose="02000603020000020004" pitchFamily="2" charset="0"/>
                <a:cs typeface="Abyssinica SIL" panose="02000603020000020004" pitchFamily="2" charset="0"/>
              </a:rPr>
              <a:t>Lead is a health risk and learn how to prevent lead poisoning. To learn more v</a:t>
            </a:r>
            <a:r>
              <a:rPr lang="en-US" sz="1467" dirty="0">
                <a:latin typeface="Nunito" panose="020B0604020202020204" charset="0"/>
              </a:rPr>
              <a:t>isit </a:t>
            </a:r>
            <a:r>
              <a:rPr lang="en-US" sz="1467" dirty="0">
                <a:latin typeface="Nunito" panose="020B0604020202020204" charset="0"/>
                <a:hlinkClick r:id="rId7"/>
              </a:rPr>
              <a:t>Department of Environment and Energy's website</a:t>
            </a:r>
            <a:r>
              <a:rPr lang="en-US" sz="1467" dirty="0">
                <a:latin typeface="Nunito" panose="020B0604020202020204" charset="0"/>
              </a:rPr>
              <a:t> for more information</a:t>
            </a:r>
            <a:r>
              <a:rPr lang="en-US" sz="1467" dirty="0"/>
              <a:t> | </a:t>
            </a:r>
            <a:r>
              <a:rPr lang="am-ET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ሊድ ለጤና አደገኛ ነው። መረጃዎቻችን እና ድጋፋችን ቤተሰብዎን በሊድ ከመመረዝ እንዴት መከላከል እንደሚችሉ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sz="1467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የበለጠ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sz="1467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ለማወቅ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 </a:t>
            </a:r>
            <a:r>
              <a:rPr lang="en-US" sz="1467" dirty="0" err="1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ይረዳዎታል</a:t>
            </a:r>
            <a:r>
              <a:rPr lang="en-US" sz="1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።</a:t>
            </a:r>
            <a:endParaRPr lang="am-ET" sz="1467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2306" y="5970141"/>
            <a:ext cx="2652948" cy="801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5"/>
          <p:cNvCxnSpPr/>
          <p:nvPr/>
        </p:nvCxnSpPr>
        <p:spPr>
          <a:xfrm flipH="1">
            <a:off x="407767" y="1474667"/>
            <a:ext cx="10774000" cy="2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" y="5109681"/>
            <a:ext cx="3574223" cy="1720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" y="3343573"/>
            <a:ext cx="3546825" cy="1707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" y="1561252"/>
            <a:ext cx="3574223" cy="1720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38" y="5986020"/>
            <a:ext cx="2484063" cy="844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20" y="5763659"/>
            <a:ext cx="2691360" cy="10765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 idx="4294967295"/>
          </p:nvPr>
        </p:nvSpPr>
        <p:spPr>
          <a:xfrm>
            <a:off x="415600" y="160500"/>
            <a:ext cx="11360800" cy="13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467" dirty="0"/>
              <a:t>Questions? Call us!</a:t>
            </a:r>
            <a:endParaRPr sz="3467" dirty="0"/>
          </a:p>
          <a:p>
            <a:pPr>
              <a:spcBef>
                <a:spcPts val="0"/>
              </a:spcBef>
            </a:pPr>
            <a:r>
              <a:rPr lang="en" sz="34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</a:rPr>
              <a:t>ጥያቄዎች ካልዎት ይደውሉልን!</a:t>
            </a:r>
            <a:endParaRPr sz="3467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1153267" y="1730733"/>
            <a:ext cx="10197600" cy="4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74121">
              <a:buSzPts val="2000"/>
              <a:buFont typeface="Nunito"/>
              <a:buChar char="●"/>
            </a:pPr>
            <a:r>
              <a:rPr lang="en" sz="2667" dirty="0">
                <a:latin typeface="Nunito"/>
                <a:ea typeface="Nunito"/>
                <a:cs typeface="Nunito"/>
                <a:sym typeface="Nunito"/>
              </a:rPr>
              <a:t>Ethiopian Community Center | </a:t>
            </a:r>
            <a:r>
              <a:rPr lang="en" sz="2667" dirty="0">
                <a:solidFill>
                  <a:schemeClr val="dk2"/>
                </a:solidFill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የኢትዮጵያ ማህበረሰብ ማዕከል</a:t>
            </a:r>
            <a:r>
              <a:rPr lang="en" sz="2667" dirty="0">
                <a:latin typeface="Abyssinica SIL" panose="02000603020000020004" pitchFamily="2" charset="0"/>
                <a:ea typeface="Abyssinica SIL" panose="02000603020000020004" pitchFamily="2" charset="0"/>
                <a:cs typeface="Abyssinica SIL" panose="02000603020000020004" pitchFamily="2" charset="0"/>
                <a:sym typeface="Nunito"/>
              </a:rPr>
              <a:t> </a:t>
            </a:r>
            <a:endParaRPr sz="2667" dirty="0">
              <a:latin typeface="Abyssinica SIL" panose="02000603020000020004" pitchFamily="2" charset="0"/>
              <a:ea typeface="Abyssinica SIL" panose="02000603020000020004" pitchFamily="2" charset="0"/>
              <a:cs typeface="Abyssinica SIL" panose="02000603020000020004" pitchFamily="2" charset="0"/>
              <a:sym typeface="Nunito"/>
            </a:endParaRPr>
          </a:p>
          <a:p>
            <a:pPr marL="609585"/>
            <a:r>
              <a:rPr lang="en" sz="2667" b="1" dirty="0">
                <a:latin typeface="Nunito"/>
                <a:ea typeface="Nunito"/>
                <a:cs typeface="Nunito"/>
                <a:sym typeface="Nunito"/>
              </a:rPr>
              <a:t>(202) 670-6721</a:t>
            </a:r>
            <a:endParaRPr sz="2667" b="1" dirty="0">
              <a:latin typeface="Nunito"/>
              <a:ea typeface="Nunito"/>
              <a:cs typeface="Nunito"/>
              <a:sym typeface="Nunito"/>
            </a:endParaRPr>
          </a:p>
          <a:p>
            <a:pPr marL="609585"/>
            <a:endParaRPr sz="2667" dirty="0">
              <a:latin typeface="Nunito"/>
              <a:ea typeface="Nunito"/>
              <a:cs typeface="Nunito"/>
              <a:sym typeface="Nunito"/>
            </a:endParaRPr>
          </a:p>
          <a:p>
            <a:pPr marL="609585" indent="-474121">
              <a:buSzPts val="2000"/>
              <a:buFont typeface="Nunito"/>
              <a:buChar char="●"/>
            </a:pPr>
            <a:r>
              <a:rPr lang="en" sz="2667" dirty="0">
                <a:latin typeface="Nunito"/>
                <a:ea typeface="Nunito"/>
                <a:cs typeface="Nunito"/>
                <a:sym typeface="Nunito"/>
              </a:rPr>
              <a:t>Mary’s Center-Bilingual Health Access Program (202) 420-7028 </a:t>
            </a:r>
            <a:r>
              <a:rPr lang="en-US" sz="2667" dirty="0">
                <a:latin typeface="Nunito"/>
                <a:ea typeface="Nunito"/>
                <a:cs typeface="Nunito"/>
                <a:sym typeface="Nunito"/>
              </a:rPr>
              <a:t>or appointment line1-844-796-2797</a:t>
            </a:r>
            <a:endParaRPr lang="en" sz="2667" dirty="0">
              <a:latin typeface="Nunito"/>
              <a:ea typeface="Nunito"/>
              <a:cs typeface="Nunito"/>
              <a:sym typeface="Nunito"/>
            </a:endParaRPr>
          </a:p>
          <a:p>
            <a:pPr marL="135463">
              <a:buSzPts val="2000"/>
            </a:pPr>
            <a:endParaRPr sz="2667" dirty="0">
              <a:latin typeface="Nunito"/>
              <a:ea typeface="Nunito"/>
              <a:cs typeface="Nunito"/>
              <a:sym typeface="Nunito"/>
            </a:endParaRPr>
          </a:p>
          <a:p>
            <a:pPr marL="609585" indent="-474121">
              <a:buSzPts val="2000"/>
              <a:buFont typeface="Nunito"/>
              <a:buChar char="●"/>
            </a:pPr>
            <a:r>
              <a:rPr lang="en" sz="2650" dirty="0">
                <a:latin typeface="Nunito"/>
                <a:ea typeface="Nunito"/>
                <a:cs typeface="Nunito"/>
                <a:sym typeface="Nunito"/>
              </a:rPr>
              <a:t>Amerigroup </a:t>
            </a:r>
            <a:r>
              <a:rPr lang="en-US" sz="2650" b="1" dirty="0">
                <a:latin typeface="Nunito" panose="020B0604020202020204" charset="0"/>
              </a:rPr>
              <a:t>202-548-6700</a:t>
            </a:r>
            <a:r>
              <a:rPr lang="en-US" sz="2650" dirty="0">
                <a:latin typeface="Nunito" panose="020B0604020202020204" charset="0"/>
              </a:rPr>
              <a:t> or </a:t>
            </a:r>
            <a:r>
              <a:rPr lang="en-US" sz="2650" b="1" dirty="0">
                <a:latin typeface="Nunito" panose="020B0604020202020204" charset="0"/>
              </a:rPr>
              <a:t>202-878-1426</a:t>
            </a:r>
            <a:r>
              <a:rPr lang="en-US" sz="2650" dirty="0">
                <a:latin typeface="Nunito" panose="020B0604020202020204" charset="0"/>
              </a:rPr>
              <a:t> </a:t>
            </a:r>
            <a:endParaRPr sz="2650" b="1" dirty="0">
              <a:latin typeface="Nunito" panose="020B0604020202020204" charset="0"/>
              <a:ea typeface="Nunito"/>
              <a:cs typeface="Nunito"/>
              <a:sym typeface="Nunito"/>
            </a:endParaRPr>
          </a:p>
        </p:txBody>
      </p:sp>
      <p:cxnSp>
        <p:nvCxnSpPr>
          <p:cNvPr id="247" name="Google Shape;247;p36"/>
          <p:cNvCxnSpPr/>
          <p:nvPr/>
        </p:nvCxnSpPr>
        <p:spPr>
          <a:xfrm flipH="1">
            <a:off x="415600" y="1474667"/>
            <a:ext cx="10774000" cy="2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85B975-5C2F-473F-ADF0-9D3146B89C36}"/>
              </a:ext>
            </a:extLst>
          </p:cNvPr>
          <p:cNvSpPr txBox="1">
            <a:spLocks/>
          </p:cNvSpPr>
          <p:nvPr/>
        </p:nvSpPr>
        <p:spPr bwMode="auto">
          <a:xfrm>
            <a:off x="594360" y="637125"/>
            <a:ext cx="3802276" cy="52563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am-ET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በማመልከቻ፣በድጋሚ ማረጋገጫዎችና</a:t>
            </a:r>
            <a:r>
              <a:rPr lang="am-ET" sz="3600" dirty="0">
                <a:solidFill>
                  <a:schemeClr val="bg1"/>
                </a:solidFill>
              </a:rPr>
              <a:t>፡ ሌሎች </a:t>
            </a:r>
            <a:r>
              <a:rPr lang="am-ET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ጉዳዮች ላይ ድጋፍ ማድረግ፡፡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Subtitle 2">
            <a:extLst>
              <a:ext uri="{FF2B5EF4-FFF2-40B4-BE49-F238E27FC236}">
                <a16:creationId xmlns:a16="http://schemas.microsoft.com/office/drawing/2014/main" id="{AB9932EE-94C6-4797-B6EE-D47501CC9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803151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301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2E1EEE-6ABF-4982-8E92-4A06EB2CAAB9}"/>
              </a:ext>
            </a:extLst>
          </p:cNvPr>
          <p:cNvSpPr txBox="1"/>
          <p:nvPr/>
        </p:nvSpPr>
        <p:spPr>
          <a:xfrm>
            <a:off x="838200" y="351872"/>
            <a:ext cx="10515600" cy="1609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m-ET" sz="2800" dirty="0">
                <a:latin typeface="+mj-lt"/>
                <a:ea typeface="+mj-ea"/>
                <a:cs typeface="Times New Roman" panose="02020603050405020304" pitchFamily="18" charset="0"/>
              </a:rPr>
              <a:t>የዲሲ ሜዲኬይድ</a:t>
            </a:r>
            <a:endParaRPr lang="am-ET" sz="2800" kern="1200" dirty="0">
              <a:solidFill>
                <a:schemeClr val="tx1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m-ET" sz="2800" dirty="0">
                <a:latin typeface="+mj-lt"/>
                <a:ea typeface="+mj-ea"/>
                <a:cs typeface="Times New Roman" panose="02020603050405020304" pitchFamily="18" charset="0"/>
              </a:rPr>
              <a:t>የአዋቂ ሜዲኬይድ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SR) 65</a:t>
            </a:r>
            <a:r>
              <a:rPr lang="am-ET" sz="2800" b="1" kern="1200" dirty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am-ET" sz="2800" dirty="0">
                <a:latin typeface="+mj-lt"/>
                <a:ea typeface="+mj-ea"/>
                <a:cs typeface="Times New Roman" panose="02020603050405020304" pitchFamily="18" charset="0"/>
              </a:rPr>
              <a:t>ዐመት ዕድሜ </a:t>
            </a:r>
            <a:r>
              <a:rPr lang="am-ET" sz="2800" kern="1200" dirty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እና ከ 65 ዐመት በላይ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Medicaid- QMB 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</a:t>
            </a:r>
            <a:r>
              <a:rPr lang="am-ET" sz="2800" dirty="0">
                <a:latin typeface="+mj-lt"/>
                <a:ea typeface="+mj-ea"/>
                <a:cs typeface="Times New Roman" panose="02020603050405020304" pitchFamily="18" charset="0"/>
              </a:rPr>
              <a:t>ለሜዲኬር </a:t>
            </a:r>
            <a:r>
              <a:rPr lang="am-ET" sz="2800" kern="1200" dirty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ብቁ የሆኑ ተጠቃሚዎች )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65</a:t>
            </a:r>
            <a:r>
              <a:rPr lang="am-ET" sz="2800" kern="1200" dirty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 ዐመት እና በላይ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6DE978-748F-45CD-9C0B-2B6D103D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7426"/>
            <a:ext cx="10515600" cy="3908702"/>
          </a:xfrm>
        </p:spPr>
        <p:txBody>
          <a:bodyPr/>
          <a:lstStyle/>
          <a:p>
            <a:r>
              <a:rPr lang="am-ET" dirty="0"/>
              <a:t>መታወቂያ( የአሜሪካ ዜጎችና ከ5 ዐመት በላይ የግሪን ካርድ ያላቸው፡፡</a:t>
            </a:r>
          </a:p>
          <a:p>
            <a:r>
              <a:rPr lang="am-ET" dirty="0"/>
              <a:t>የማህበራዊ ዋስትና መለያ ቁጥር (</a:t>
            </a:r>
            <a:r>
              <a:rPr lang="en-US" dirty="0"/>
              <a:t>SSN</a:t>
            </a:r>
            <a:r>
              <a:rPr lang="am-ET" dirty="0"/>
              <a:t>)</a:t>
            </a:r>
          </a:p>
          <a:p>
            <a:r>
              <a:rPr lang="am-ET" dirty="0"/>
              <a:t>የነዋሪነት ማረጋገጫ </a:t>
            </a:r>
          </a:p>
          <a:p>
            <a:r>
              <a:rPr lang="am-ET" dirty="0"/>
              <a:t>የገቢ መረጃ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192E00B-CED9-49B4-8DEF-4DDC80E59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085" y="892426"/>
            <a:ext cx="97911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am-ET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ዲስትሪክቱ የወላጅ/ አሳዳጊ </a:t>
            </a:r>
            <a:r>
              <a:rPr lang="am-ET" altLang="en-US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ዘመድ የቤተሰብ </a:t>
            </a:r>
            <a:r>
              <a:rPr kumimoji="0" lang="am-ET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ገቢያቸው ከፈደራል የድህነት ወለል(ደረጃ) እስከ 216% ለሆኑት ይሸፍናል፡፡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69C6A4-CE0E-4060-87B2-37BF3E111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94958"/>
              </p:ext>
            </p:extLst>
          </p:nvPr>
        </p:nvGraphicFramePr>
        <p:xfrm>
          <a:off x="476250" y="2443563"/>
          <a:ext cx="11238741" cy="19708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1068">
                  <a:extLst>
                    <a:ext uri="{9D8B030D-6E8A-4147-A177-3AD203B41FA5}">
                      <a16:colId xmlns:a16="http://schemas.microsoft.com/office/drawing/2014/main" val="3655490662"/>
                    </a:ext>
                  </a:extLst>
                </a:gridCol>
                <a:gridCol w="1077873">
                  <a:extLst>
                    <a:ext uri="{9D8B030D-6E8A-4147-A177-3AD203B41FA5}">
                      <a16:colId xmlns:a16="http://schemas.microsoft.com/office/drawing/2014/main" val="850371261"/>
                    </a:ext>
                  </a:extLst>
                </a:gridCol>
                <a:gridCol w="1161400">
                  <a:extLst>
                    <a:ext uri="{9D8B030D-6E8A-4147-A177-3AD203B41FA5}">
                      <a16:colId xmlns:a16="http://schemas.microsoft.com/office/drawing/2014/main" val="1520016319"/>
                    </a:ext>
                  </a:extLst>
                </a:gridCol>
                <a:gridCol w="1161400">
                  <a:extLst>
                    <a:ext uri="{9D8B030D-6E8A-4147-A177-3AD203B41FA5}">
                      <a16:colId xmlns:a16="http://schemas.microsoft.com/office/drawing/2014/main" val="595659912"/>
                    </a:ext>
                  </a:extLst>
                </a:gridCol>
                <a:gridCol w="1161400">
                  <a:extLst>
                    <a:ext uri="{9D8B030D-6E8A-4147-A177-3AD203B41FA5}">
                      <a16:colId xmlns:a16="http://schemas.microsoft.com/office/drawing/2014/main" val="15584538"/>
                    </a:ext>
                  </a:extLst>
                </a:gridCol>
                <a:gridCol w="1161400">
                  <a:extLst>
                    <a:ext uri="{9D8B030D-6E8A-4147-A177-3AD203B41FA5}">
                      <a16:colId xmlns:a16="http://schemas.microsoft.com/office/drawing/2014/main" val="1955416653"/>
                    </a:ext>
                  </a:extLst>
                </a:gridCol>
                <a:gridCol w="1161400">
                  <a:extLst>
                    <a:ext uri="{9D8B030D-6E8A-4147-A177-3AD203B41FA5}">
                      <a16:colId xmlns:a16="http://schemas.microsoft.com/office/drawing/2014/main" val="3633634214"/>
                    </a:ext>
                  </a:extLst>
                </a:gridCol>
                <a:gridCol w="1161400">
                  <a:extLst>
                    <a:ext uri="{9D8B030D-6E8A-4147-A177-3AD203B41FA5}">
                      <a16:colId xmlns:a16="http://schemas.microsoft.com/office/drawing/2014/main" val="1811423448"/>
                    </a:ext>
                  </a:extLst>
                </a:gridCol>
                <a:gridCol w="1161400">
                  <a:extLst>
                    <a:ext uri="{9D8B030D-6E8A-4147-A177-3AD203B41FA5}">
                      <a16:colId xmlns:a16="http://schemas.microsoft.com/office/drawing/2014/main" val="1806409023"/>
                    </a:ext>
                  </a:extLst>
                </a:gridCol>
              </a:tblGrid>
              <a:tr h="1113694">
                <a:tc>
                  <a:txBody>
                    <a:bodyPr/>
                    <a:lstStyle/>
                    <a:p>
                      <a:pPr algn="l" fontAlgn="base"/>
                      <a:r>
                        <a:rPr lang="am-ET" sz="2000" b="1" dirty="0">
                          <a:effectLst/>
                          <a:cs typeface="Times New Roman" panose="02020603050405020304" pitchFamily="18" charset="0"/>
                        </a:rPr>
                        <a:t>ምድብ (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r>
                        <a:rPr lang="am-ET" sz="2000" b="1" dirty="0">
                          <a:effectLst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m-ET" sz="2000" b="1" dirty="0">
                          <a:effectLst/>
                          <a:cs typeface="Times New Roman" panose="02020603050405020304" pitchFamily="18" charset="0"/>
                        </a:rPr>
                        <a:t>መነሻ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m-ET" sz="2000" b="1" dirty="0">
                          <a:effectLst/>
                          <a:cs typeface="Times New Roman" panose="02020603050405020304" pitchFamily="18" charset="0"/>
                        </a:rPr>
                        <a:t>በ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FPL</a:t>
                      </a: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am-ET" sz="2000" b="1" dirty="0">
                          <a:effectLst/>
                          <a:cs typeface="Times New Roman" panose="02020603050405020304" pitchFamily="18" charset="0"/>
                        </a:rPr>
                        <a:t>ሰው በቤተሰብ፣ በወር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am-ET" sz="2000" b="1" dirty="0">
                          <a:effectLst/>
                          <a:cs typeface="Times New Roman" panose="02020603050405020304" pitchFamily="18" charset="0"/>
                        </a:rPr>
                        <a:t>ሰው በቤተሰብ፣ በወር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am-ET" sz="2000" b="1" dirty="0">
                          <a:effectLst/>
                          <a:cs typeface="Times New Roman" panose="02020603050405020304" pitchFamily="18" charset="0"/>
                        </a:rPr>
                        <a:t>ሰው በቤተሰብ፣ በወር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am-ET" sz="2000" b="1" dirty="0">
                          <a:effectLst/>
                          <a:cs typeface="Times New Roman" panose="02020603050405020304" pitchFamily="18" charset="0"/>
                        </a:rPr>
                        <a:t>ሰው በቤተሰብ፣ በወር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am-ET" sz="2000" b="1" dirty="0">
                          <a:effectLst/>
                          <a:cs typeface="Times New Roman" panose="02020603050405020304" pitchFamily="18" charset="0"/>
                        </a:rPr>
                        <a:t>ሰው በቤተሰብ፣ በወር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am-ET" sz="2000" b="1" dirty="0">
                          <a:effectLst/>
                          <a:cs typeface="Times New Roman" panose="02020603050405020304" pitchFamily="18" charset="0"/>
                        </a:rPr>
                        <a:t>ሰው በቤተሰብ፣ በወር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am-ET" sz="2000" b="1" dirty="0">
                          <a:effectLst/>
                          <a:cs typeface="Times New Roman" panose="02020603050405020304" pitchFamily="18" charset="0"/>
                        </a:rPr>
                        <a:t>ሰው በቤተሰብ፣ በወር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0" marR="26720" marT="26720" marB="26720" anchor="ctr"/>
                </a:tc>
                <a:extLst>
                  <a:ext uri="{0D108BD9-81ED-4DB2-BD59-A6C34878D82A}">
                    <a16:rowId xmlns:a16="http://schemas.microsoft.com/office/drawing/2014/main" val="3020038938"/>
                  </a:ext>
                </a:extLst>
              </a:tr>
              <a:tr h="857181">
                <a:tc>
                  <a:txBody>
                    <a:bodyPr/>
                    <a:lstStyle/>
                    <a:p>
                      <a:pPr algn="ctr" fontAlgn="base"/>
                      <a:r>
                        <a:rPr lang="am-ET" sz="2000" dirty="0">
                          <a:effectLst/>
                          <a:cs typeface="Times New Roman" panose="02020603050405020304" pitchFamily="18" charset="0"/>
                        </a:rPr>
                        <a:t>ወላጅ/ አሳዳጊ ዘመድ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m-ET" sz="2000" dirty="0">
                          <a:effectLst/>
                          <a:cs typeface="Times New Roman" panose="02020603050405020304" pitchFamily="18" charset="0"/>
                        </a:rPr>
                        <a:t>ህጻናት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(19-20)</a:t>
                      </a: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216% FPL</a:t>
                      </a: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$2,349.97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$3,175.03</a:t>
                      </a: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$4,000.10</a:t>
                      </a: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$4,825.17</a:t>
                      </a: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$5,650.23</a:t>
                      </a: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$6,475.30</a:t>
                      </a:r>
                    </a:p>
                  </a:txBody>
                  <a:tcPr marL="26720" marR="26720" marT="26720" marB="2672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$7,300.37</a:t>
                      </a:r>
                    </a:p>
                  </a:txBody>
                  <a:tcPr marL="26720" marR="26720" marT="26720" marB="26720" anchor="ctr"/>
                </a:tc>
                <a:extLst>
                  <a:ext uri="{0D108BD9-81ED-4DB2-BD59-A6C34878D82A}">
                    <a16:rowId xmlns:a16="http://schemas.microsoft.com/office/drawing/2014/main" val="916773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52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C0F0662-776B-486D-A3C3-BFF4CF960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623226"/>
            <a:ext cx="752656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Aft>
                <a:spcPts val="600"/>
              </a:spcAft>
            </a:pPr>
            <a:r>
              <a:rPr kumimoji="0" lang="am-ET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የገቢ መስፈርቶች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am-ET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ልጅ አልባ አዋቂዎች፡</a:t>
            </a:r>
          </a:p>
          <a:p>
            <a:pPr lvl="0">
              <a:spcAft>
                <a:spcPts val="600"/>
              </a:spcAft>
            </a:pPr>
            <a:r>
              <a:rPr kumimoji="0" lang="am-ET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ዲስትሪክቱ ለልጅ አልባ </a:t>
            </a:r>
            <a:r>
              <a:rPr lang="am-ET" altLang="en-US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አዋቂዎች የቤተሰብ </a:t>
            </a:r>
            <a:r>
              <a:rPr kumimoji="0" lang="am-ET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ገቢያቸው ከፈደራል የድህነት ወለል/ ደረጃ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(FPL)</a:t>
            </a:r>
            <a:r>
              <a:rPr kumimoji="0" lang="am-ET" altLang="en-US" sz="20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እስከ 210% ለሆኑት ይሸፍናል።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9166D3-08D0-4813-8EB5-B6C3B60E4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957754"/>
              </p:ext>
            </p:extLst>
          </p:nvPr>
        </p:nvGraphicFramePr>
        <p:xfrm>
          <a:off x="1086092" y="2873828"/>
          <a:ext cx="10058914" cy="239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390">
                  <a:extLst>
                    <a:ext uri="{9D8B030D-6E8A-4147-A177-3AD203B41FA5}">
                      <a16:colId xmlns:a16="http://schemas.microsoft.com/office/drawing/2014/main" val="305520145"/>
                    </a:ext>
                  </a:extLst>
                </a:gridCol>
                <a:gridCol w="1241777">
                  <a:extLst>
                    <a:ext uri="{9D8B030D-6E8A-4147-A177-3AD203B41FA5}">
                      <a16:colId xmlns:a16="http://schemas.microsoft.com/office/drawing/2014/main" val="4120890074"/>
                    </a:ext>
                  </a:extLst>
                </a:gridCol>
                <a:gridCol w="970845">
                  <a:extLst>
                    <a:ext uri="{9D8B030D-6E8A-4147-A177-3AD203B41FA5}">
                      <a16:colId xmlns:a16="http://schemas.microsoft.com/office/drawing/2014/main" val="3916063486"/>
                    </a:ext>
                  </a:extLst>
                </a:gridCol>
                <a:gridCol w="1253751">
                  <a:extLst>
                    <a:ext uri="{9D8B030D-6E8A-4147-A177-3AD203B41FA5}">
                      <a16:colId xmlns:a16="http://schemas.microsoft.com/office/drawing/2014/main" val="444308449"/>
                    </a:ext>
                  </a:extLst>
                </a:gridCol>
                <a:gridCol w="1348071">
                  <a:extLst>
                    <a:ext uri="{9D8B030D-6E8A-4147-A177-3AD203B41FA5}">
                      <a16:colId xmlns:a16="http://schemas.microsoft.com/office/drawing/2014/main" val="1824125280"/>
                    </a:ext>
                  </a:extLst>
                </a:gridCol>
                <a:gridCol w="1005770">
                  <a:extLst>
                    <a:ext uri="{9D8B030D-6E8A-4147-A177-3AD203B41FA5}">
                      <a16:colId xmlns:a16="http://schemas.microsoft.com/office/drawing/2014/main" val="1726578391"/>
                    </a:ext>
                  </a:extLst>
                </a:gridCol>
                <a:gridCol w="1005770">
                  <a:extLst>
                    <a:ext uri="{9D8B030D-6E8A-4147-A177-3AD203B41FA5}">
                      <a16:colId xmlns:a16="http://schemas.microsoft.com/office/drawing/2014/main" val="564711731"/>
                    </a:ext>
                  </a:extLst>
                </a:gridCol>
                <a:gridCol w="1005770">
                  <a:extLst>
                    <a:ext uri="{9D8B030D-6E8A-4147-A177-3AD203B41FA5}">
                      <a16:colId xmlns:a16="http://schemas.microsoft.com/office/drawing/2014/main" val="116798234"/>
                    </a:ext>
                  </a:extLst>
                </a:gridCol>
                <a:gridCol w="1005770">
                  <a:extLst>
                    <a:ext uri="{9D8B030D-6E8A-4147-A177-3AD203B41FA5}">
                      <a16:colId xmlns:a16="http://schemas.microsoft.com/office/drawing/2014/main" val="2458658319"/>
                    </a:ext>
                  </a:extLst>
                </a:gridCol>
              </a:tblGrid>
              <a:tr h="132980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am-ET" sz="1800" b="1" dirty="0">
                          <a:effectLst/>
                          <a:cs typeface="Times New Roman" panose="02020603050405020304" pitchFamily="18" charset="0"/>
                        </a:rPr>
                        <a:t>ምድብ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m-ET" sz="1800" b="1" dirty="0">
                          <a:effectLst/>
                          <a:cs typeface="Times New Roman" panose="02020603050405020304" pitchFamily="18" charset="0"/>
                        </a:rPr>
                        <a:t>መነሻ 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FPL</a:t>
                      </a: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am-ET" sz="1800" b="1" dirty="0">
                          <a:effectLst/>
                          <a:cs typeface="Times New Roman" panose="02020603050405020304" pitchFamily="18" charset="0"/>
                        </a:rPr>
                        <a:t>ሰው በቤተሰብ፣በወር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am-ET" sz="1800" b="1" dirty="0">
                          <a:effectLst/>
                          <a:cs typeface="Times New Roman" panose="02020603050405020304" pitchFamily="18" charset="0"/>
                        </a:rPr>
                        <a:t>ሰው በቤተሰብ፣በወር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am-ET" sz="1800" b="1" dirty="0">
                          <a:effectLst/>
                          <a:cs typeface="Times New Roman" panose="02020603050405020304" pitchFamily="18" charset="0"/>
                        </a:rPr>
                        <a:t>ሰው በቤተሰብ፣በወር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am-ET" sz="1800" b="1" dirty="0">
                          <a:effectLst/>
                          <a:cs typeface="Times New Roman" panose="02020603050405020304" pitchFamily="18" charset="0"/>
                        </a:rPr>
                        <a:t>ሰው በቤተሰብ፣በወር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am-ET" sz="1800" b="1" dirty="0">
                          <a:effectLst/>
                          <a:cs typeface="Times New Roman" panose="02020603050405020304" pitchFamily="18" charset="0"/>
                        </a:rPr>
                        <a:t>ሰው በቤተሰብ፣በወር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am-ET" sz="1800" b="1" dirty="0">
                          <a:effectLst/>
                          <a:cs typeface="Times New Roman" panose="02020603050405020304" pitchFamily="18" charset="0"/>
                        </a:rPr>
                        <a:t>ሰው </a:t>
                      </a:r>
                      <a:r>
                        <a:rPr lang="am-ET" sz="1800" b="0" dirty="0">
                          <a:effectLst/>
                          <a:cs typeface="Times New Roman" panose="02020603050405020304" pitchFamily="18" charset="0"/>
                        </a:rPr>
                        <a:t>በቤተሰብ</a:t>
                      </a:r>
                      <a:r>
                        <a:rPr lang="am-ET" sz="1800" b="1" dirty="0">
                          <a:effectLst/>
                          <a:cs typeface="Times New Roman" panose="02020603050405020304" pitchFamily="18" charset="0"/>
                        </a:rPr>
                        <a:t>፣በወር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am-ET" sz="1800" b="1" dirty="0">
                          <a:effectLst/>
                          <a:cs typeface="Times New Roman" panose="02020603050405020304" pitchFamily="18" charset="0"/>
                        </a:rPr>
                        <a:t>ሰው በቤተሰብ፣በወር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26" marR="22526" marT="22526" marB="22526" anchor="ctr"/>
                </a:tc>
                <a:extLst>
                  <a:ext uri="{0D108BD9-81ED-4DB2-BD59-A6C34878D82A}">
                    <a16:rowId xmlns:a16="http://schemas.microsoft.com/office/drawing/2014/main" val="1745007505"/>
                  </a:ext>
                </a:extLst>
              </a:tr>
              <a:tr h="1065050">
                <a:tc>
                  <a:txBody>
                    <a:bodyPr/>
                    <a:lstStyle/>
                    <a:p>
                      <a:pPr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ልጅ አልባ አዋቂዎች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am-ET" sz="1800" dirty="0">
                          <a:effectLst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210% FPL</a:t>
                      </a: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$2,349.97</a:t>
                      </a: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$3,175.03</a:t>
                      </a: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$4,000.10</a:t>
                      </a: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$4,825.17</a:t>
                      </a: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$5,650.23</a:t>
                      </a: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$6,475.30</a:t>
                      </a:r>
                    </a:p>
                  </a:txBody>
                  <a:tcPr marL="22526" marR="22526" marT="22526" marB="225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$7,300.37</a:t>
                      </a:r>
                    </a:p>
                  </a:txBody>
                  <a:tcPr marL="22526" marR="22526" marT="22526" marB="22526" anchor="ctr"/>
                </a:tc>
                <a:extLst>
                  <a:ext uri="{0D108BD9-81ED-4DB2-BD59-A6C34878D82A}">
                    <a16:rowId xmlns:a16="http://schemas.microsoft.com/office/drawing/2014/main" val="1005545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60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EFC5A63-68D6-4DC9-98B1-C2BDCE2E2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98696089-5956-4C6A-B8CF-020E45F61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7">
            <a:extLst>
              <a:ext uri="{FF2B5EF4-FFF2-40B4-BE49-F238E27FC236}">
                <a16:creationId xmlns:a16="http://schemas.microsoft.com/office/drawing/2014/main" id="{D2187C0E-E9DF-4786-B29C-0547C9F6F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8">
            <a:extLst>
              <a:ext uri="{FF2B5EF4-FFF2-40B4-BE49-F238E27FC236}">
                <a16:creationId xmlns:a16="http://schemas.microsoft.com/office/drawing/2014/main" id="{FFFD7CA3-4CDC-48B8-9010-DDC3DF392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A364B98-6F3B-42D9-8B0C-548E26D1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01" y="951272"/>
            <a:ext cx="6149595" cy="10533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am-ET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ለዲሲ አሊአንስ ብቁ ለመሆን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171F-09E7-4DB7-A430-83EB2A5D1728}"/>
              </a:ext>
            </a:extLst>
          </p:cNvPr>
          <p:cNvSpPr/>
          <p:nvPr/>
        </p:nvSpPr>
        <p:spPr>
          <a:xfrm>
            <a:off x="811094" y="2055117"/>
            <a:ext cx="6149595" cy="3478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m-ET" sz="2400" dirty="0">
                <a:solidFill>
                  <a:srgbClr val="FEFFFF"/>
                </a:solidFill>
                <a:cs typeface="Times New Roman" panose="02020603050405020304" pitchFamily="18" charset="0"/>
              </a:rPr>
              <a:t>ዕድሜ ከ 21 ዐመት እና በላይ፤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m-ET" sz="2400" dirty="0">
                <a:solidFill>
                  <a:srgbClr val="FEFFFF"/>
                </a:solidFill>
                <a:cs typeface="Times New Roman" panose="02020603050405020304" pitchFamily="18" charset="0"/>
              </a:rPr>
              <a:t>የዲስትሪክቱ ነዋሪ መሆን</a:t>
            </a:r>
            <a:endParaRPr lang="en-US" sz="2400" dirty="0">
              <a:solidFill>
                <a:srgbClr val="FE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m-ET" sz="2400" dirty="0">
                <a:solidFill>
                  <a:srgbClr val="FEFFFF"/>
                </a:solidFill>
                <a:cs typeface="Times New Roman" panose="02020603050405020304" pitchFamily="18" charset="0"/>
              </a:rPr>
              <a:t>የቤተሰብ ገቢያቸው ከፈደራል የድህነት ወለል/ደረጃ ከ200% በታች ለሆኑ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m-ET" sz="2400" dirty="0">
                <a:solidFill>
                  <a:srgbClr val="FEFFFF"/>
                </a:solidFill>
                <a:cs typeface="Times New Roman" panose="02020603050405020304" pitchFamily="18" charset="0"/>
              </a:rPr>
              <a:t>ከ 5 ዐመት በታች የግሪን ካርድ ላላቸው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m-ET" sz="2400" dirty="0">
                <a:solidFill>
                  <a:srgbClr val="FEFFFF"/>
                </a:solidFill>
                <a:cs typeface="Times New Roman" panose="02020603050405020304" pitchFamily="18" charset="0"/>
              </a:rPr>
              <a:t>ንብረት ያላቸው</a:t>
            </a:r>
            <a:r>
              <a:rPr lang="en-US" sz="2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m-ET" sz="2400" dirty="0">
                <a:solidFill>
                  <a:srgbClr val="FEFFFF"/>
                </a:solidFill>
                <a:cs typeface="Times New Roman" panose="02020603050405020304" pitchFamily="18" charset="0"/>
              </a:rPr>
              <a:t>ለምሳሌ ለአንድ ሰው የባንክ ሂሳብ $4000 እና ከዛበታች ሁለት እና ከዛ በላይ ቤተሰብ ላላቸው $6000 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m-ET" sz="2400" dirty="0">
                <a:solidFill>
                  <a:srgbClr val="FEFFFF"/>
                </a:solidFill>
                <a:cs typeface="Times New Roman" panose="02020603050405020304" pitchFamily="18" charset="0"/>
              </a:rPr>
              <a:t>የጤና ኢንሹራንስ ለሌላቸው፡፡</a:t>
            </a:r>
            <a:endParaRPr lang="en-US" sz="2400" dirty="0">
              <a:solidFill>
                <a:srgbClr val="FE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6C04BD9B-631D-4BE9-BB66-D99C0F77D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7865" y="1989183"/>
            <a:ext cx="3938747" cy="39387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303A06C-D3C4-446C-AFF3-869E9C26C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1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1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1700" b="1" kern="120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m-ET" altLang="en-US" sz="7200" b="1" kern="1200" dirty="0">
                <a:solidFill>
                  <a:srgbClr val="FFFFFF"/>
                </a:solidFill>
                <a:latin typeface="+mj-lt"/>
                <a:ea typeface="+mj-ea"/>
                <a:cs typeface="Times New Roman" panose="02020603050405020304" pitchFamily="18" charset="0"/>
              </a:rPr>
              <a:t>ዲስትሪክቱ በዚ </a:t>
            </a:r>
            <a:r>
              <a:rPr lang="am-ET" altLang="en-US" sz="7200" b="1" dirty="0">
                <a:solidFill>
                  <a:srgbClr val="FFFFFF"/>
                </a:solidFill>
                <a:latin typeface="+mj-lt"/>
                <a:ea typeface="+mj-ea"/>
                <a:cs typeface="Times New Roman" panose="02020603050405020304" pitchFamily="18" charset="0"/>
              </a:rPr>
              <a:t>ምድብ የቤተሰብ </a:t>
            </a:r>
            <a:r>
              <a:rPr lang="am-ET" altLang="en-US" sz="7200" b="1" kern="1200" dirty="0">
                <a:solidFill>
                  <a:srgbClr val="FFFFFF"/>
                </a:solidFill>
                <a:latin typeface="+mj-lt"/>
                <a:ea typeface="+mj-ea"/>
                <a:cs typeface="Times New Roman" panose="02020603050405020304" pitchFamily="18" charset="0"/>
              </a:rPr>
              <a:t>ገቢአቸው ክፈደራል የድህነት ወለል/ደረጃ እስከ 200% (</a:t>
            </a:r>
            <a:r>
              <a:rPr lang="en-US" altLang="en-US" sz="7200" b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FPL)</a:t>
            </a:r>
            <a:r>
              <a:rPr lang="am-ET" altLang="en-US" sz="7200" b="1" kern="1200" dirty="0">
                <a:solidFill>
                  <a:srgbClr val="FFFFFF"/>
                </a:solidFill>
                <a:latin typeface="+mj-lt"/>
                <a:ea typeface="+mj-ea"/>
                <a:cs typeface="Times New Roman" panose="02020603050405020304" pitchFamily="18" charset="0"/>
              </a:rPr>
              <a:t> ለሆኑ ይሸፍናል፡፡ </a:t>
            </a:r>
            <a:endParaRPr lang="en-US" altLang="en-US" sz="7200" b="1" kern="120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altLang="en-US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altLang="en-US" sz="7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F7DDBCF-72DB-4614-92C5-24F36438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612020"/>
            <a:ext cx="3962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Aft>
                <a:spcPts val="600"/>
              </a:spcAft>
            </a:pPr>
            <a:r>
              <a:rPr lang="en-US" altLang="en-US" sz="1000" b="1">
                <a:solidFill>
                  <a:srgbClr val="444444"/>
                </a:solidFill>
                <a:latin typeface="inherit"/>
              </a:rPr>
              <a:t>Reference: </a:t>
            </a:r>
            <a:r>
              <a:rPr lang="en-US" sz="800">
                <a:hlinkClick r:id="rId3"/>
              </a:rPr>
              <a:t>https://dhcf.dc.gov/service/health-care-alliance</a:t>
            </a:r>
            <a:endParaRPr lang="en-US" altLang="en-US" sz="800"/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br>
              <a:rPr lang="en-US" altLang="en-US"/>
            </a:br>
            <a:endParaRPr lang="en-US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62CF15-61B6-49FB-827C-4122BB0E9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63955"/>
              </p:ext>
            </p:extLst>
          </p:nvPr>
        </p:nvGraphicFramePr>
        <p:xfrm>
          <a:off x="4076700" y="1001289"/>
          <a:ext cx="7150100" cy="54351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18140756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3294289280"/>
                    </a:ext>
                  </a:extLst>
                </a:gridCol>
              </a:tblGrid>
              <a:tr h="823376">
                <a:tc>
                  <a:txBody>
                    <a:bodyPr/>
                    <a:lstStyle/>
                    <a:p>
                      <a:pPr algn="l" fontAlgn="base"/>
                      <a:r>
                        <a:rPr lang="am-ET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nherit"/>
                        </a:rPr>
                        <a:t>ምድብ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m-ET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nherit"/>
                        </a:rPr>
                        <a:t>የዲሲ የጤና ጥበቃ አሊአንስ ፕሮግራም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125658"/>
                  </a:ext>
                </a:extLst>
              </a:tr>
              <a:tr h="447629">
                <a:tc>
                  <a:txBody>
                    <a:bodyPr/>
                    <a:lstStyle/>
                    <a:p>
                      <a:pPr fontAlgn="base"/>
                      <a:r>
                        <a:rPr lang="am-ET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መነሻ በ </a:t>
                      </a:r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FPL</a:t>
                      </a: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</a:t>
                      </a: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820197"/>
                  </a:ext>
                </a:extLst>
              </a:tr>
              <a:tr h="447629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am-ET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አንድ ሰው በቤተሰብ፣ በወር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$2,082</a:t>
                      </a: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692858"/>
                  </a:ext>
                </a:extLst>
              </a:tr>
              <a:tr h="447629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am-ET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ሰው በቤተሰብ፣ በወር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$2,818</a:t>
                      </a: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933507"/>
                  </a:ext>
                </a:extLst>
              </a:tr>
              <a:tr h="447629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</a:t>
                      </a:r>
                      <a:r>
                        <a:rPr lang="am-ET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ሰው በቤተሰብ፣ በወር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$3,555</a:t>
                      </a: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071645"/>
                  </a:ext>
                </a:extLst>
              </a:tr>
              <a:tr h="447629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 </a:t>
                      </a:r>
                      <a:r>
                        <a:rPr lang="am-ET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ሰው በቤተሰብ፣ በወር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$4,292</a:t>
                      </a: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328232"/>
                  </a:ext>
                </a:extLst>
              </a:tr>
              <a:tr h="447629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 </a:t>
                      </a:r>
                      <a:r>
                        <a:rPr lang="am-ET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ሰው በቤተሰብ፣ በወር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$5,028</a:t>
                      </a: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200617"/>
                  </a:ext>
                </a:extLst>
              </a:tr>
              <a:tr h="447629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 </a:t>
                      </a:r>
                      <a:r>
                        <a:rPr lang="am-ET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ሰው በቤተሰብ፣ በወር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$5,765</a:t>
                      </a: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876272"/>
                  </a:ext>
                </a:extLst>
              </a:tr>
              <a:tr h="447629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 </a:t>
                      </a:r>
                      <a:r>
                        <a:rPr lang="am-ET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ሰው በቤተሰብ፣ በወር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$6,502</a:t>
                      </a: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454755"/>
                  </a:ext>
                </a:extLst>
              </a:tr>
              <a:tr h="447629"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 </a:t>
                      </a:r>
                      <a:r>
                        <a:rPr lang="am-ET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ሰው በቤተሰብ፣ በወር</a:t>
                      </a:r>
                      <a:endParaRPr lang="en-US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$7,238</a:t>
                      </a:r>
                    </a:p>
                  </a:txBody>
                  <a:tcPr marL="196042" marR="147031" marT="98021" marB="980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858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37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F31AC-26EA-4D5A-8F94-7045A57F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am-ET" sz="4000" dirty="0">
                <a:solidFill>
                  <a:srgbClr val="FFFFFF"/>
                </a:solidFill>
              </a:rPr>
              <a:t>የስደተኛ ልጆች ፕሮግራም</a:t>
            </a:r>
            <a:r>
              <a:rPr lang="en-US" sz="4000" dirty="0">
                <a:solidFill>
                  <a:srgbClr val="FFFFFF"/>
                </a:solidFill>
              </a:rPr>
              <a:t>(ICP)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EADC-94D2-4AED-802D-5CAAB49A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am-ET" sz="2400" b="1" dirty="0"/>
              <a:t>   ለስደተኛ ልጆች ፕሮግራም ማን ብቁ ይሆናል</a:t>
            </a:r>
            <a:r>
              <a:rPr lang="en-US" sz="2400" b="1" dirty="0"/>
              <a:t>?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0" indent="0" fontAlgn="base">
              <a:buNone/>
            </a:pPr>
            <a:r>
              <a:rPr lang="am-ET" sz="2400" dirty="0"/>
              <a:t>   ለስደተኛ ልጆች ፕሮግራም ብቁ ሊሆኑ የሚችሉት፡</a:t>
            </a:r>
          </a:p>
          <a:p>
            <a:pPr fontAlgn="base"/>
            <a:r>
              <a:rPr lang="am-ET" sz="2400" dirty="0"/>
              <a:t>እድሜያቸው ከ 21 ዐመት በታች ከሆኑ</a:t>
            </a:r>
          </a:p>
          <a:p>
            <a:pPr fontAlgn="base"/>
            <a:r>
              <a:rPr lang="am-ET" sz="2400" dirty="0"/>
              <a:t>የዲሲ ነዋሪ ከሆኑ</a:t>
            </a:r>
          </a:p>
          <a:p>
            <a:pPr fontAlgn="base"/>
            <a:r>
              <a:rPr lang="am-ET" sz="2400" dirty="0"/>
              <a:t>ለሜዲኬይድ ብቁ ካልሆኑ፡ እና</a:t>
            </a:r>
            <a:endParaRPr lang="en-US" sz="2400" dirty="0"/>
          </a:p>
          <a:p>
            <a:pPr fontAlgn="base"/>
            <a:r>
              <a:rPr lang="am-ET" sz="2400" dirty="0"/>
              <a:t>የቤተሰብ ገቢያቸው ከፈደራል የድህነት ወለል( </a:t>
            </a:r>
            <a:r>
              <a:rPr lang="en-US" sz="2400" dirty="0"/>
              <a:t>FPL ) 200% </a:t>
            </a:r>
            <a:r>
              <a:rPr lang="am-ET" sz="2400" dirty="0"/>
              <a:t>በታች ከሆኑ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12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1407</Words>
  <Application>Microsoft Office PowerPoint</Application>
  <PresentationFormat>Widescreen</PresentationFormat>
  <Paragraphs>219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Abyssinica SIL</vt:lpstr>
      <vt:lpstr>Arial</vt:lpstr>
      <vt:lpstr>Bahnschrift</vt:lpstr>
      <vt:lpstr>Calibri</vt:lpstr>
      <vt:lpstr>Calibri Light</vt:lpstr>
      <vt:lpstr>inherit</vt:lpstr>
      <vt:lpstr>Nunito</vt:lpstr>
      <vt:lpstr>Nyala</vt:lpstr>
      <vt:lpstr>Times New Roman</vt:lpstr>
      <vt:lpstr>Wingdings</vt:lpstr>
      <vt:lpstr>Office Theme</vt:lpstr>
      <vt:lpstr>   BILINGUAL HEALTH ACCESS PROGRAM (BHAP)  የሁለት ቋንቋ ተናጋሪ የጤና ተደራሽነት ፕሮግራም </vt:lpstr>
      <vt:lpstr>የመተዋወቂያ ክፍለ ጊዜ  አላማዎች</vt:lpstr>
      <vt:lpstr>PowerPoint Presentation</vt:lpstr>
      <vt:lpstr>PowerPoint Presentation</vt:lpstr>
      <vt:lpstr>PowerPoint Presentation</vt:lpstr>
      <vt:lpstr>PowerPoint Presentation</vt:lpstr>
      <vt:lpstr>ለዲሲ አሊአንስ ብቁ ለመሆን</vt:lpstr>
      <vt:lpstr>PowerPoint Presentation</vt:lpstr>
      <vt:lpstr>የስደተኛ ልጆች ፕሮግራም(ICP)</vt:lpstr>
      <vt:lpstr>PowerPoint Presentation</vt:lpstr>
      <vt:lpstr>የ SNAP እና TANF መስፈርቶች </vt:lpstr>
      <vt:lpstr>የኢኮኖሚ ደህንነት አስተዳደር (ESA)  ስነድ ለማስረከብ ብቻ ክፍት ይሆናል</vt:lpstr>
      <vt:lpstr>የእድሳት ሂደት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Resources ሌሎች መረጃዎች</vt:lpstr>
      <vt:lpstr>Ethiopian Community Center DC የዲሲ የኢትዮጵያ ማህበረሰብ ማዕከል</vt:lpstr>
      <vt:lpstr>Other Resources ሌሎች መረጃዎች</vt:lpstr>
      <vt:lpstr>2020 Census የ2020 ሕዝብ ቆጠራ</vt:lpstr>
      <vt:lpstr>Community Support ለማህበረሰባችን የምንሰጠው ድጋፍ </vt:lpstr>
      <vt:lpstr>Questions? Call us! ጥያቄዎች ካልዎት ይደውሉልን!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BILINGUAL HEALTH ACCESS PROGRAM (BHAP)  የሁለት ቋንቋ ተናጋሪ የጤና ተደራሽነት ፕሮግራም</dc:title>
  <dc:creator>Veronica Hernandez</dc:creator>
  <cp:lastModifiedBy>Veronica Hernandez</cp:lastModifiedBy>
  <cp:revision>3</cp:revision>
  <dcterms:created xsi:type="dcterms:W3CDTF">2020-06-17T13:45:51Z</dcterms:created>
  <dcterms:modified xsi:type="dcterms:W3CDTF">2020-06-17T22:37:11Z</dcterms:modified>
</cp:coreProperties>
</file>