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unito"/>
      <p:regular r:id="rId30"/>
      <p:bold r:id="rId31"/>
      <p:italic r:id="rId32"/>
      <p:boldItalic r:id="rId33"/>
    </p:embeddedFont>
    <p:embeddedFont>
      <p:font typeface="Lato"/>
      <p:regular r:id="rId34"/>
      <p:bold r:id="rId35"/>
      <p:italic r:id="rId36"/>
      <p:boldItalic r:id="rId37"/>
    </p:embeddedFont>
    <p:embeddedFont>
      <p:font typeface="Source Code Pro"/>
      <p:regular r:id="rId38"/>
      <p:bold r:id="rId39"/>
      <p:italic r:id="rId40"/>
      <p:boldItalic r:id="rId41"/>
    </p:embeddedFont>
    <p:embeddedFont>
      <p:font typeface="Oswald"/>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italic.fntdata"/><Relationship Id="rId20" Type="http://schemas.openxmlformats.org/officeDocument/2006/relationships/slide" Target="slides/slide15.xml"/><Relationship Id="rId42" Type="http://schemas.openxmlformats.org/officeDocument/2006/relationships/font" Target="fonts/Oswald-regular.fntdata"/><Relationship Id="rId41" Type="http://schemas.openxmlformats.org/officeDocument/2006/relationships/font" Target="fonts/SourceCodePro-boldItalic.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Oswald-bold.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SourceCodePro-bold.fntdata"/><Relationship Id="rId16" Type="http://schemas.openxmlformats.org/officeDocument/2006/relationships/slide" Target="slides/slide11.xml"/><Relationship Id="rId38" Type="http://schemas.openxmlformats.org/officeDocument/2006/relationships/font" Target="fonts/SourceCodePr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ec.virginia.gov/" TargetMode="External"/><Relationship Id="rId3" Type="http://schemas.openxmlformats.org/officeDocument/2006/relationships/hyperlink" Target="http://www.vawc.virginia.gov/"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3ec14eb7b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3ec14eb7b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2f9f020c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2f9f020c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3715276f5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3715276f5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444"/>
                </a:solidFill>
              </a:rPr>
              <a:t>If you receive an e-mail that claims to be sent on behalf of the </a:t>
            </a:r>
            <a:r>
              <a:rPr b="1" lang="en" sz="1050">
                <a:solidFill>
                  <a:srgbClr val="444444"/>
                </a:solidFill>
              </a:rPr>
              <a:t>Division of Unemployment Assistance (DUA)</a:t>
            </a:r>
            <a:r>
              <a:rPr lang="en" sz="1050">
                <a:solidFill>
                  <a:srgbClr val="444444"/>
                </a:solidFill>
              </a:rPr>
              <a:t> with an email address ending in </a:t>
            </a:r>
            <a:r>
              <a:rPr b="1" lang="en" sz="1050">
                <a:solidFill>
                  <a:srgbClr val="444444"/>
                </a:solidFill>
              </a:rPr>
              <a:t>@detma.org</a:t>
            </a:r>
            <a:r>
              <a:rPr lang="en" sz="1050">
                <a:solidFill>
                  <a:srgbClr val="444444"/>
                </a:solidFill>
              </a:rPr>
              <a:t> that requests information about a former employee,</a:t>
            </a:r>
            <a:r>
              <a:rPr b="1" lang="en" sz="1050">
                <a:solidFill>
                  <a:srgbClr val="444444"/>
                </a:solidFill>
              </a:rPr>
              <a:t> do not reply</a:t>
            </a:r>
            <a:r>
              <a:rPr lang="en" sz="1050">
                <a:solidFill>
                  <a:srgbClr val="444444"/>
                </a:solidFill>
              </a:rPr>
              <a:t> to the message and </a:t>
            </a:r>
            <a:r>
              <a:rPr b="1" lang="en" sz="1050">
                <a:solidFill>
                  <a:srgbClr val="444444"/>
                </a:solidFill>
              </a:rPr>
              <a:t>do not click the link </a:t>
            </a:r>
            <a:r>
              <a:rPr lang="en" sz="1050">
                <a:solidFill>
                  <a:srgbClr val="444444"/>
                </a:solidFill>
              </a:rPr>
              <a:t>in the message. It is a scam. </a:t>
            </a:r>
            <a:endParaRPr sz="1150">
              <a:highlight>
                <a:srgbClr val="FFFFFF"/>
              </a:highlight>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fdbbcf70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fdbbcf70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444"/>
                </a:solidFill>
              </a:rPr>
              <a:t>If you receive an e-mail that claims to be sent on behalf of the </a:t>
            </a:r>
            <a:r>
              <a:rPr b="1" lang="en" sz="1050">
                <a:solidFill>
                  <a:srgbClr val="444444"/>
                </a:solidFill>
              </a:rPr>
              <a:t>Division of Unemployment Assistance (DUA)</a:t>
            </a:r>
            <a:r>
              <a:rPr lang="en" sz="1050">
                <a:solidFill>
                  <a:srgbClr val="444444"/>
                </a:solidFill>
              </a:rPr>
              <a:t> with an email address ending in </a:t>
            </a:r>
            <a:r>
              <a:rPr b="1" lang="en" sz="1050">
                <a:solidFill>
                  <a:srgbClr val="444444"/>
                </a:solidFill>
              </a:rPr>
              <a:t>@detma.org</a:t>
            </a:r>
            <a:r>
              <a:rPr lang="en" sz="1050">
                <a:solidFill>
                  <a:srgbClr val="444444"/>
                </a:solidFill>
              </a:rPr>
              <a:t> that requests information about a former employee,</a:t>
            </a:r>
            <a:r>
              <a:rPr b="1" lang="en" sz="1050">
                <a:solidFill>
                  <a:srgbClr val="444444"/>
                </a:solidFill>
              </a:rPr>
              <a:t> do not reply</a:t>
            </a:r>
            <a:r>
              <a:rPr lang="en" sz="1050">
                <a:solidFill>
                  <a:srgbClr val="444444"/>
                </a:solidFill>
              </a:rPr>
              <a:t> to the message and </a:t>
            </a:r>
            <a:r>
              <a:rPr b="1" lang="en" sz="1050">
                <a:solidFill>
                  <a:srgbClr val="444444"/>
                </a:solidFill>
              </a:rPr>
              <a:t>do not click the link </a:t>
            </a:r>
            <a:r>
              <a:rPr lang="en" sz="1050">
                <a:solidFill>
                  <a:srgbClr val="444444"/>
                </a:solidFill>
              </a:rPr>
              <a:t>in the message. It is a scam. </a:t>
            </a:r>
            <a:endParaRPr sz="1150">
              <a:highlight>
                <a:srgbClr val="FFFFFF"/>
              </a:highlight>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37c6226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37c6226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highlight>
                  <a:srgbClr val="FFFFFF"/>
                </a:highlight>
                <a:latin typeface="Open Sans"/>
                <a:ea typeface="Open Sans"/>
                <a:cs typeface="Open Sans"/>
                <a:sym typeface="Open Sans"/>
              </a:rPr>
              <a:t>The CARES Act provides increased benefits for workers collecting unemployment insurance by $600 for claims effective March 29th until July 31st.  Increased benefits for eligible claimants under traditional unemployment insurance will start to be paid as soon as next week.  The Virginia Employment Commission (VEC) recently received guidance from the United States Department of Labor and is working to implement needed system changes to make this happen as soon as possible.  Payments to eligible claimants will be retroactive and will be made automatically in conjunction with their weekly claim.</a:t>
            </a:r>
            <a:endParaRPr sz="1150">
              <a:highlight>
                <a:srgbClr val="FFFFFF"/>
              </a:highlight>
              <a:latin typeface="Open Sans"/>
              <a:ea typeface="Open Sans"/>
              <a:cs typeface="Open Sans"/>
              <a:sym typeface="Open Sans"/>
            </a:endParaRPr>
          </a:p>
          <a:p>
            <a:pPr indent="0" lvl="0" marL="0" rtl="0" algn="l">
              <a:spcBef>
                <a:spcPts val="0"/>
              </a:spcBef>
              <a:spcAft>
                <a:spcPts val="0"/>
              </a:spcAft>
              <a:buNone/>
            </a:pPr>
            <a:r>
              <a:rPr lang="en" sz="1150">
                <a:highlight>
                  <a:srgbClr val="FFFFFF"/>
                </a:highlight>
                <a:latin typeface="Open Sans"/>
                <a:ea typeface="Open Sans"/>
                <a:cs typeface="Open Sans"/>
                <a:sym typeface="Open Sans"/>
              </a:rPr>
              <a:t>Affected workers, like the self-employed, who are not eligible under traditional unemployment insurance may be eligible under a brand new federal program called Pandemic Unemployment Assistance (PUA).  To be eligible for this new program, workers must first apply through traditional unemployment by visiting </a:t>
            </a:r>
            <a:r>
              <a:rPr lang="en" sz="1150">
                <a:solidFill>
                  <a:srgbClr val="0066CC"/>
                </a:solidFill>
                <a:uFill>
                  <a:noFill/>
                </a:uFill>
                <a:latin typeface="Open Sans"/>
                <a:ea typeface="Open Sans"/>
                <a:cs typeface="Open Sans"/>
                <a:sym typeface="Open Sans"/>
                <a:hlinkClick r:id="rId2"/>
              </a:rPr>
              <a:t>www.vec.virginia.gov</a:t>
            </a:r>
            <a:r>
              <a:rPr lang="en" sz="1150">
                <a:highlight>
                  <a:srgbClr val="FFFFFF"/>
                </a:highlight>
                <a:latin typeface="Open Sans"/>
                <a:ea typeface="Open Sans"/>
                <a:cs typeface="Open Sans"/>
                <a:sym typeface="Open Sans"/>
              </a:rPr>
              <a:t> or </a:t>
            </a:r>
            <a:r>
              <a:rPr lang="en" sz="1150">
                <a:solidFill>
                  <a:srgbClr val="0066CC"/>
                </a:solidFill>
                <a:uFill>
                  <a:noFill/>
                </a:uFill>
                <a:latin typeface="Open Sans"/>
                <a:ea typeface="Open Sans"/>
                <a:cs typeface="Open Sans"/>
                <a:sym typeface="Open Sans"/>
                <a:hlinkClick r:id="rId3"/>
              </a:rPr>
              <a:t>www.vawc.virginia.gov</a:t>
            </a:r>
            <a:r>
              <a:rPr lang="en" sz="1150">
                <a:highlight>
                  <a:srgbClr val="FFFFFF"/>
                </a:highlight>
                <a:latin typeface="Open Sans"/>
                <a:ea typeface="Open Sans"/>
                <a:cs typeface="Open Sans"/>
                <a:sym typeface="Open Sans"/>
              </a:rPr>
              <a:t>. The state is required to verify eligibility under traditional unemployment before allowing claimants to be considered for the new PUA program.  If you are determined to be ineligible for traditional unemployment, you will be contacted by phone (text or voice message) on how to file the supplemental information to complete your claim under the new PUA program.  VEC will be announcing more details on the start date for this new program later this week.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3715276f5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3715276f5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fdbbcf70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fdbbcf70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51e1b7a3f_7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51e1b7a3f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3715276f5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3715276f5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2f9f020c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2f9f020c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2f9f020c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2f9f020c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4bc8bc45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4bc8bc45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2e88da10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2e88da10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4bc8bc45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4bc8bc4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4bc8bc45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4bc8bc45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74bc8bc45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4bc8bc45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2f9f020c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2f9f020c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3715276f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3715276f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3715276f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3715276f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4b80237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4b80237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4b802372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4b80237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3715276f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3715276f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3715276f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3715276f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Amber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mdlab.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www.mdunemployment.com" TargetMode="External"/><Relationship Id="rId4" Type="http://schemas.openxmlformats.org/officeDocument/2006/relationships/hyperlink" Target="https://dcnetworks.org" TargetMode="External"/><Relationship Id="rId5" Type="http://schemas.openxmlformats.org/officeDocument/2006/relationships/hyperlink" Target="http://www.mdunemployment.com" TargetMode="External"/><Relationship Id="rId6" Type="http://schemas.openxmlformats.org/officeDocument/2006/relationships/hyperlink" Target="https://dcnetwork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cdoes.force.com/PUAFor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irs.gov/coronavirus/get-my-payment" TargetMode="External"/><Relationship Id="rId4" Type="http://schemas.openxmlformats.org/officeDocument/2006/relationships/hyperlink" Target="https://www.irs.gov/coronavirus/non-filers-enter-payment-info-here" TargetMode="External"/><Relationship Id="rId5" Type="http://schemas.openxmlformats.org/officeDocument/2006/relationships/hyperlink" Target="https://www.irs.gov/coronavirus/get-my-payment" TargetMode="External"/><Relationship Id="rId6" Type="http://schemas.openxmlformats.org/officeDocument/2006/relationships/hyperlink" Target="https://www.irs.gov/coronavirus/non-filers-enter-payment-info-he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docs.google.com/spreadsheets/u/1/d/18p9OSlLpSYanIoUC-gEbhVbRMYVUfw4wyrixa9ekGdc/htmlview?usp=sharing" TargetMode="External"/><Relationship Id="rId10" Type="http://schemas.openxmlformats.org/officeDocument/2006/relationships/hyperlink" Target="http://eventsdc.com" TargetMode="External"/><Relationship Id="rId13" Type="http://schemas.openxmlformats.org/officeDocument/2006/relationships/hyperlink" Target="about:blank" TargetMode="External"/><Relationship Id="rId12" Type="http://schemas.openxmlformats.org/officeDocument/2006/relationships/hyperlink" Target="https://docs.google.com/spreadsheets/u/1/d/18p9OSlLpSYanIoUC-gEbhVbRMYVUfw4wyrixa9ekGdc/htmlview?usp=sharing" TargetMode="External"/><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eventsdc.com" TargetMode="External"/><Relationship Id="rId4" Type="http://schemas.openxmlformats.org/officeDocument/2006/relationships/hyperlink" Target="https://docs.google.com/spreadsheets/u/1/d/18p9OSlLpSYanIoUC-gEbhVbRMYVUfw4wyrixa9ekGdc/htmlview?usp=sharing" TargetMode="External"/><Relationship Id="rId9" Type="http://schemas.openxmlformats.org/officeDocument/2006/relationships/hyperlink" Target="http://eventsdc.com" TargetMode="External"/><Relationship Id="rId15" Type="http://schemas.openxmlformats.org/officeDocument/2006/relationships/hyperlink" Target="https://dhcf.dc.gov/service/health-care-alliance" TargetMode="External"/><Relationship Id="rId14" Type="http://schemas.openxmlformats.org/officeDocument/2006/relationships/hyperlink" Target="https://protectingimmigrantfamilies.org/" TargetMode="External"/><Relationship Id="rId16" Type="http://schemas.openxmlformats.org/officeDocument/2006/relationships/hyperlink" Target="https://dhcf.dc.gov/service/immigrant-childrens-program" TargetMode="External"/><Relationship Id="rId5" Type="http://schemas.openxmlformats.org/officeDocument/2006/relationships/hyperlink" Target="about:blank" TargetMode="External"/><Relationship Id="rId6" Type="http://schemas.openxmlformats.org/officeDocument/2006/relationships/hyperlink" Target="https://protectingimmigrantfamilies.org/" TargetMode="External"/><Relationship Id="rId7" Type="http://schemas.openxmlformats.org/officeDocument/2006/relationships/hyperlink" Target="https://dhcf.dc.gov/service/health-care-alliance" TargetMode="External"/><Relationship Id="rId8" Type="http://schemas.openxmlformats.org/officeDocument/2006/relationships/hyperlink" Target="https://dhcf.dc.gov/service/immigrant-childrens-progra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www.ethiopiancommunitydc.org/" TargetMode="External"/><Relationship Id="rId4" Type="http://schemas.openxmlformats.org/officeDocument/2006/relationships/hyperlink" Target="mailto:info@ethiopiancommunitydc.org" TargetMode="External"/><Relationship Id="rId5" Type="http://schemas.openxmlformats.org/officeDocument/2006/relationships/hyperlink" Target="https://www.facebook.com/EthiopianCommunityDC" TargetMode="External"/><Relationship Id="rId6" Type="http://schemas.openxmlformats.org/officeDocument/2006/relationships/image" Target="../media/image1.png"/><Relationship Id="rId7"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www.capitalareafoodbank.org/covid19response/"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hyperlink" Target="http://www.my2020census.gov" TargetMode="External"/><Relationship Id="rId5" Type="http://schemas.openxmlformats.org/officeDocument/2006/relationships/hyperlink" Target="https://www.ethiopiancommunitydc.org/videos-and-webina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ohr.dc.gov/page/ohr-amharic"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mailto:Civilefilings@dcsc.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50300" y="232250"/>
            <a:ext cx="8243400" cy="1140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600"/>
              <a:t>Tenants’ Rights &amp; </a:t>
            </a:r>
            <a:r>
              <a:rPr lang="en" sz="3600"/>
              <a:t>Unemployment</a:t>
            </a:r>
            <a:endParaRPr sz="3600"/>
          </a:p>
          <a:p>
            <a:pPr indent="0" lvl="0" marL="0" rtl="0" algn="ctr">
              <a:spcBef>
                <a:spcPts val="0"/>
              </a:spcBef>
              <a:spcAft>
                <a:spcPts val="0"/>
              </a:spcAft>
              <a:buNone/>
            </a:pPr>
            <a:r>
              <a:rPr lang="en" sz="3600"/>
              <a:t>During the COVID-19 Crisis</a:t>
            </a:r>
            <a:endParaRPr sz="3600"/>
          </a:p>
        </p:txBody>
      </p:sp>
      <p:sp>
        <p:nvSpPr>
          <p:cNvPr id="63" name="Google Shape;63;p13"/>
          <p:cNvSpPr txBox="1"/>
          <p:nvPr>
            <p:ph idx="1" type="subTitle"/>
          </p:nvPr>
        </p:nvSpPr>
        <p:spPr>
          <a:xfrm>
            <a:off x="291450" y="3502800"/>
            <a:ext cx="85611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With Housing Counseling Services, Legal Aid, Ethiopian Community Center</a:t>
            </a:r>
            <a:endParaRPr sz="2400"/>
          </a:p>
          <a:p>
            <a:pPr indent="0" lvl="0" marL="0" rtl="0" algn="ctr">
              <a:spcBef>
                <a:spcPts val="0"/>
              </a:spcBef>
              <a:spcAft>
                <a:spcPts val="0"/>
              </a:spcAft>
              <a:buNone/>
            </a:pPr>
            <a:r>
              <a:rPr lang="en" sz="1800"/>
              <a:t>በሃውሲንግ ካውንስሊንግ ሰርቪስስ፣ሊጋል ኤድ ሶሳይቲ ኦፍ ዲሲና የ</a:t>
            </a:r>
            <a:r>
              <a:rPr lang="en" sz="1800"/>
              <a:t>ኢትዮጵያ ማህበረሰብ ማዕከል</a:t>
            </a:r>
            <a:endParaRPr sz="1800"/>
          </a:p>
          <a:p>
            <a:pPr indent="0" lvl="0" marL="0" rtl="0" algn="ctr">
              <a:spcBef>
                <a:spcPts val="0"/>
              </a:spcBef>
              <a:spcAft>
                <a:spcPts val="0"/>
              </a:spcAft>
              <a:buNone/>
            </a:pPr>
            <a:r>
              <a:rPr lang="en" sz="1800"/>
              <a:t>የተዘጋጀ፤</a:t>
            </a:r>
            <a:endParaRPr sz="1800"/>
          </a:p>
        </p:txBody>
      </p:sp>
      <p:sp>
        <p:nvSpPr>
          <p:cNvPr id="64" name="Google Shape;64;p13"/>
          <p:cNvSpPr txBox="1"/>
          <p:nvPr/>
        </p:nvSpPr>
        <p:spPr>
          <a:xfrm>
            <a:off x="430675" y="1755675"/>
            <a:ext cx="8243400" cy="12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D9EAD3"/>
                </a:solidFill>
                <a:latin typeface="Oswald"/>
                <a:ea typeface="Oswald"/>
                <a:cs typeface="Oswald"/>
                <a:sym typeface="Oswald"/>
              </a:rPr>
              <a:t>የተከራዮች መብቶች እና የሥራ አጥነት ዋስትና/አንኢምፕሎይመንት ኢንሹራንስ፥ በኮቪድ-19 ወረርሺኝ ወቅት</a:t>
            </a:r>
            <a:endParaRPr sz="2400">
              <a:solidFill>
                <a:srgbClr val="D9EAD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4294967295" type="title"/>
          </p:nvPr>
        </p:nvSpPr>
        <p:spPr>
          <a:xfrm>
            <a:off x="196500" y="2708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Maryland Emergency Protections</a:t>
            </a:r>
            <a:endParaRPr sz="2400"/>
          </a:p>
          <a:p>
            <a:pPr indent="0" lvl="0" marL="0" rtl="0" algn="l">
              <a:lnSpc>
                <a:spcPct val="115000"/>
              </a:lnSpc>
              <a:spcBef>
                <a:spcPts val="0"/>
              </a:spcBef>
              <a:spcAft>
                <a:spcPts val="0"/>
              </a:spcAft>
              <a:buNone/>
            </a:pPr>
            <a:r>
              <a:rPr lang="en" sz="1600">
                <a:solidFill>
                  <a:srgbClr val="000000"/>
                </a:solidFill>
                <a:latin typeface="Arial"/>
                <a:ea typeface="Arial"/>
                <a:cs typeface="Arial"/>
                <a:sym typeface="Arial"/>
              </a:rPr>
              <a:t>ለሜሪላድ ነዋሪሆች በድገተኛ ግዜ ተግባር ላይ የሚዉል</a:t>
            </a:r>
            <a:endParaRPr sz="3500"/>
          </a:p>
        </p:txBody>
      </p:sp>
      <p:sp>
        <p:nvSpPr>
          <p:cNvPr id="132" name="Google Shape;132;p22"/>
          <p:cNvSpPr txBox="1"/>
          <p:nvPr>
            <p:ph idx="4294967295" type="body"/>
          </p:nvPr>
        </p:nvSpPr>
        <p:spPr>
          <a:xfrm>
            <a:off x="311700" y="1019300"/>
            <a:ext cx="8290200" cy="188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Nunito"/>
              <a:buChar char="●"/>
            </a:pPr>
            <a:r>
              <a:rPr lang="en" sz="1400">
                <a:solidFill>
                  <a:srgbClr val="000000"/>
                </a:solidFill>
                <a:highlight>
                  <a:srgbClr val="FFFFFF"/>
                </a:highlight>
                <a:latin typeface="Nunito"/>
                <a:ea typeface="Nunito"/>
                <a:cs typeface="Nunito"/>
                <a:sym typeface="Nunito"/>
              </a:rPr>
              <a:t>All evictions and foreclosures in Maryland are stayed (on pause) through the end of the public emergency. </a:t>
            </a:r>
            <a:r>
              <a:rPr b="1" lang="en" sz="1400">
                <a:solidFill>
                  <a:srgbClr val="000000"/>
                </a:solidFill>
                <a:highlight>
                  <a:srgbClr val="FFFFFF"/>
                </a:highlight>
                <a:latin typeface="Nunito"/>
                <a:ea typeface="Nunito"/>
                <a:cs typeface="Nunito"/>
                <a:sym typeface="Nunito"/>
              </a:rPr>
              <a:t>(</a:t>
            </a:r>
            <a:r>
              <a:rPr b="1" lang="en" sz="1100">
                <a:solidFill>
                  <a:srgbClr val="000000"/>
                </a:solidFill>
                <a:latin typeface="Arial"/>
                <a:ea typeface="Arial"/>
                <a:cs typeface="Arial"/>
                <a:sym typeface="Arial"/>
              </a:rPr>
              <a:t>አሰገድዶ ተከራይን ከቤት ማሰወጣት አሁን ላይ ቆሟል እንዲሁም በባንክ ብድር የተገዛ ቤትን የብድር እዳን በወቅቱ ካለመክፈል ጋር በተያያዘ ባንክ ዐሁን ላይ አይጠይቅም)</a:t>
            </a:r>
            <a:endParaRPr b="1" sz="1400">
              <a:solidFill>
                <a:srgbClr val="000000"/>
              </a:solidFill>
              <a:highlight>
                <a:srgbClr val="FFFFFF"/>
              </a:highlight>
              <a:latin typeface="Nunito"/>
              <a:ea typeface="Nunito"/>
              <a:cs typeface="Nunito"/>
              <a:sym typeface="Nunito"/>
            </a:endParaRPr>
          </a:p>
          <a:p>
            <a:pPr indent="-317500" lvl="0" marL="457200" rtl="0" algn="l">
              <a:spcBef>
                <a:spcPts val="0"/>
              </a:spcBef>
              <a:spcAft>
                <a:spcPts val="0"/>
              </a:spcAft>
              <a:buClr>
                <a:srgbClr val="000000"/>
              </a:buClr>
              <a:buSzPts val="1400"/>
              <a:buFont typeface="Nunito"/>
              <a:buChar char="●"/>
            </a:pPr>
            <a:r>
              <a:rPr lang="en" sz="1400">
                <a:solidFill>
                  <a:srgbClr val="000000"/>
                </a:solidFill>
                <a:latin typeface="Nunito"/>
                <a:ea typeface="Nunito"/>
                <a:cs typeface="Nunito"/>
                <a:sym typeface="Nunito"/>
              </a:rPr>
              <a:t>There is a ban on utility shut offs and late fees for utility payments - (including </a:t>
            </a:r>
            <a:r>
              <a:rPr lang="en" sz="1400">
                <a:solidFill>
                  <a:srgbClr val="000000"/>
                </a:solidFill>
                <a:highlight>
                  <a:srgbClr val="FFFFFF"/>
                </a:highlight>
                <a:latin typeface="Nunito"/>
                <a:ea typeface="Nunito"/>
                <a:cs typeface="Nunito"/>
                <a:sym typeface="Nunito"/>
              </a:rPr>
              <a:t>electric, gas, water, sewage, phone, cable TV, and internet) until June 1</a:t>
            </a:r>
            <a:endParaRPr sz="1400">
              <a:solidFill>
                <a:srgbClr val="000000"/>
              </a:solidFill>
              <a:highlight>
                <a:srgbClr val="FFFFFF"/>
              </a:highlight>
              <a:latin typeface="Nunito"/>
              <a:ea typeface="Nunito"/>
              <a:cs typeface="Nunito"/>
              <a:sym typeface="Nunito"/>
            </a:endParaRPr>
          </a:p>
          <a:p>
            <a:pPr indent="-311150" lvl="0" marL="457200" rtl="0" algn="l">
              <a:spcBef>
                <a:spcPts val="0"/>
              </a:spcBef>
              <a:spcAft>
                <a:spcPts val="0"/>
              </a:spcAft>
              <a:buClr>
                <a:srgbClr val="000000"/>
              </a:buClr>
              <a:buSzPts val="1300"/>
              <a:buFont typeface="Nunito"/>
              <a:buChar char="●"/>
            </a:pPr>
            <a:r>
              <a:rPr lang="en" sz="1300">
                <a:solidFill>
                  <a:srgbClr val="000000"/>
                </a:solidFill>
                <a:highlight>
                  <a:srgbClr val="FFFFFF"/>
                </a:highlight>
                <a:latin typeface="Nunito"/>
                <a:ea typeface="Nunito"/>
                <a:cs typeface="Nunito"/>
                <a:sym typeface="Nunito"/>
              </a:rPr>
              <a:t>እሰከ ሰኔ (June 1) የዉሀ የመብራት የኬብል አገልግሎት መዝጋት አይቻልም- </a:t>
            </a:r>
            <a:r>
              <a:rPr lang="en" sz="1200">
                <a:solidFill>
                  <a:srgbClr val="000000"/>
                </a:solidFill>
                <a:highlight>
                  <a:srgbClr val="FFFFFF"/>
                </a:highlight>
                <a:latin typeface="Nunito"/>
                <a:ea typeface="Nunito"/>
                <a:cs typeface="Nunito"/>
                <a:sym typeface="Nunito"/>
              </a:rPr>
              <a:t>እንዲሁ የዘገየ ክፍያ ቅጣት አይኖረዉም</a:t>
            </a:r>
            <a:endParaRPr sz="1200">
              <a:solidFill>
                <a:srgbClr val="000000"/>
              </a:solidFill>
              <a:highlight>
                <a:srgbClr val="FFFFFF"/>
              </a:highlight>
              <a:latin typeface="Nunito"/>
              <a:ea typeface="Nunito"/>
              <a:cs typeface="Nunito"/>
              <a:sym typeface="Nunito"/>
            </a:endParaRPr>
          </a:p>
        </p:txBody>
      </p:sp>
      <p:sp>
        <p:nvSpPr>
          <p:cNvPr id="133" name="Google Shape;133;p22"/>
          <p:cNvSpPr txBox="1"/>
          <p:nvPr/>
        </p:nvSpPr>
        <p:spPr>
          <a:xfrm>
            <a:off x="4396450" y="3691475"/>
            <a:ext cx="4257300" cy="1452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15000"/>
              </a:lnSpc>
              <a:spcBef>
                <a:spcPts val="0"/>
              </a:spcBef>
              <a:spcAft>
                <a:spcPts val="0"/>
              </a:spcAft>
              <a:buNone/>
            </a:pPr>
            <a:r>
              <a:rPr b="1" lang="en" sz="1200">
                <a:solidFill>
                  <a:srgbClr val="2F3533"/>
                </a:solidFill>
                <a:highlight>
                  <a:srgbClr val="FFFFFF"/>
                </a:highlight>
                <a:latin typeface="Nunito"/>
                <a:ea typeface="Nunito"/>
                <a:cs typeface="Nunito"/>
                <a:sym typeface="Nunito"/>
              </a:rPr>
              <a:t>Metropolitan Maryland Legal Aid (Howard and Prince George’s Counties) </a:t>
            </a:r>
            <a:r>
              <a:rPr b="1" lang="en" sz="900"/>
              <a:t>የሜሪላንድ ከተማ ህጋዊ አገልግሎቶች</a:t>
            </a:r>
            <a:endParaRPr b="1" sz="900"/>
          </a:p>
          <a:p>
            <a:pPr indent="0" lvl="0" marL="0" rtl="0" algn="l">
              <a:lnSpc>
                <a:spcPct val="115000"/>
              </a:lnSpc>
              <a:spcBef>
                <a:spcPts val="1600"/>
              </a:spcBef>
              <a:spcAft>
                <a:spcPts val="0"/>
              </a:spcAft>
              <a:buNone/>
            </a:pPr>
            <a:r>
              <a:rPr b="1" lang="en" sz="900"/>
              <a:t>ሀዋርድ እና ፒጂ ካዉንቲ በዚ ቁጥር በመደወል ጥያቄዎን መጠየቅ ይችላሉ</a:t>
            </a:r>
            <a:endParaRPr b="1" sz="900"/>
          </a:p>
          <a:p>
            <a:pPr indent="0" lvl="0" marL="57150" rtl="0" algn="l">
              <a:lnSpc>
                <a:spcPct val="115000"/>
              </a:lnSpc>
              <a:spcBef>
                <a:spcPts val="0"/>
              </a:spcBef>
              <a:spcAft>
                <a:spcPts val="0"/>
              </a:spcAft>
              <a:buNone/>
            </a:pPr>
            <a:r>
              <a:t/>
            </a:r>
            <a:endParaRPr sz="900"/>
          </a:p>
          <a:p>
            <a:pPr indent="0" lvl="0" marL="57150" rtl="0" algn="l">
              <a:lnSpc>
                <a:spcPct val="115000"/>
              </a:lnSpc>
              <a:spcBef>
                <a:spcPts val="1600"/>
              </a:spcBef>
              <a:spcAft>
                <a:spcPts val="0"/>
              </a:spcAft>
              <a:buNone/>
            </a:pPr>
            <a:r>
              <a:rPr lang="en" sz="1200">
                <a:solidFill>
                  <a:srgbClr val="2F3533"/>
                </a:solidFill>
                <a:highlight>
                  <a:srgbClr val="FFFFFF"/>
                </a:highlight>
                <a:latin typeface="Nunito"/>
                <a:ea typeface="Nunito"/>
                <a:cs typeface="Nunito"/>
                <a:sym typeface="Nunito"/>
              </a:rPr>
              <a:t>Telephone Intake: (301) 560-2100</a:t>
            </a:r>
            <a:r>
              <a:rPr lang="en" sz="1200">
                <a:highlight>
                  <a:srgbClr val="FFFFFF"/>
                </a:highlight>
                <a:latin typeface="Nunito"/>
                <a:ea typeface="Nunito"/>
                <a:cs typeface="Nunito"/>
                <a:sym typeface="Nunito"/>
              </a:rPr>
              <a:t> </a:t>
            </a:r>
            <a:endParaRPr sz="900"/>
          </a:p>
          <a:p>
            <a:pPr indent="0" lvl="0" marL="0" rtl="0" algn="l">
              <a:lnSpc>
                <a:spcPct val="115000"/>
              </a:lnSpc>
              <a:spcBef>
                <a:spcPts val="1600"/>
              </a:spcBef>
              <a:spcAft>
                <a:spcPts val="0"/>
              </a:spcAft>
              <a:buNone/>
            </a:pPr>
            <a:r>
              <a:t/>
            </a:r>
            <a:endParaRPr sz="900"/>
          </a:p>
          <a:p>
            <a:pPr indent="0" lvl="0" marL="0" rtl="0" algn="l">
              <a:lnSpc>
                <a:spcPct val="115000"/>
              </a:lnSpc>
              <a:spcBef>
                <a:spcPts val="0"/>
              </a:spcBef>
              <a:spcAft>
                <a:spcPts val="0"/>
              </a:spcAft>
              <a:buNone/>
            </a:pPr>
            <a:r>
              <a:rPr lang="en" sz="1100"/>
              <a:t>          </a:t>
            </a:r>
            <a:endParaRPr sz="1100"/>
          </a:p>
          <a:p>
            <a:pPr indent="0" lvl="0" marL="57150" rtl="0" algn="l">
              <a:lnSpc>
                <a:spcPct val="115000"/>
              </a:lnSpc>
              <a:spcBef>
                <a:spcPts val="0"/>
              </a:spcBef>
              <a:spcAft>
                <a:spcPts val="0"/>
              </a:spcAft>
              <a:buNone/>
            </a:pPr>
            <a:r>
              <a:t/>
            </a:r>
            <a:endParaRPr sz="1200">
              <a:highlight>
                <a:srgbClr val="FFFFFF"/>
              </a:highlight>
              <a:latin typeface="Nunito"/>
              <a:ea typeface="Nunito"/>
              <a:cs typeface="Nunito"/>
              <a:sym typeface="Nunito"/>
            </a:endParaRPr>
          </a:p>
          <a:p>
            <a:pPr indent="0" lvl="0" marL="457200" rtl="0" algn="l">
              <a:lnSpc>
                <a:spcPct val="110000"/>
              </a:lnSpc>
              <a:spcBef>
                <a:spcPts val="1600"/>
              </a:spcBef>
              <a:spcAft>
                <a:spcPts val="1500"/>
              </a:spcAft>
              <a:buNone/>
            </a:pPr>
            <a:r>
              <a:t/>
            </a:r>
            <a:endParaRPr>
              <a:latin typeface="Source Code Pro"/>
              <a:ea typeface="Source Code Pro"/>
              <a:cs typeface="Source Code Pro"/>
              <a:sym typeface="Source Code Pro"/>
            </a:endParaRPr>
          </a:p>
        </p:txBody>
      </p:sp>
      <p:sp>
        <p:nvSpPr>
          <p:cNvPr id="134" name="Google Shape;134;p22"/>
          <p:cNvSpPr txBox="1"/>
          <p:nvPr>
            <p:ph idx="4294967295" type="title"/>
          </p:nvPr>
        </p:nvSpPr>
        <p:spPr>
          <a:xfrm>
            <a:off x="391450" y="2682725"/>
            <a:ext cx="8520600" cy="50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L</a:t>
            </a:r>
            <a:r>
              <a:rPr lang="en" sz="2300"/>
              <a:t>egal Assistance in Maryland /</a:t>
            </a:r>
            <a:r>
              <a:rPr lang="en" sz="1600">
                <a:solidFill>
                  <a:srgbClr val="000000"/>
                </a:solidFill>
                <a:latin typeface="Arial"/>
                <a:ea typeface="Arial"/>
                <a:cs typeface="Arial"/>
                <a:sym typeface="Arial"/>
              </a:rPr>
              <a:t>ህጋዊ የሆነ እርዳታ በሜሪላድ </a:t>
            </a:r>
            <a:endParaRPr sz="3100"/>
          </a:p>
        </p:txBody>
      </p:sp>
      <p:sp>
        <p:nvSpPr>
          <p:cNvPr id="135" name="Google Shape;135;p22"/>
          <p:cNvSpPr txBox="1"/>
          <p:nvPr/>
        </p:nvSpPr>
        <p:spPr>
          <a:xfrm>
            <a:off x="391450" y="3691400"/>
            <a:ext cx="3938700" cy="14520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a:solidFill>
                  <a:srgbClr val="2F3533"/>
                </a:solidFill>
                <a:highlight>
                  <a:srgbClr val="FFFFFF"/>
                </a:highlight>
                <a:latin typeface="Nunito"/>
                <a:ea typeface="Nunito"/>
                <a:cs typeface="Nunito"/>
                <a:sym typeface="Nunito"/>
              </a:rPr>
              <a:t>Montgomery County Office</a:t>
            </a:r>
            <a:endParaRPr b="1">
              <a:solidFill>
                <a:srgbClr val="2F3533"/>
              </a:solidFill>
              <a:highlight>
                <a:srgbClr val="FFFFFF"/>
              </a:highlight>
              <a:latin typeface="Nunito"/>
              <a:ea typeface="Nunito"/>
              <a:cs typeface="Nunito"/>
              <a:sym typeface="Nunito"/>
            </a:endParaRPr>
          </a:p>
          <a:p>
            <a:pPr indent="0" lvl="0" marL="0" rtl="0" algn="l">
              <a:lnSpc>
                <a:spcPct val="110000"/>
              </a:lnSpc>
              <a:spcBef>
                <a:spcPts val="1500"/>
              </a:spcBef>
              <a:spcAft>
                <a:spcPts val="0"/>
              </a:spcAft>
              <a:buNone/>
            </a:pPr>
            <a:r>
              <a:rPr b="1" lang="en" sz="1100"/>
              <a:t>ሞንቶጎመሪ ካዉንቲ ቢሮ ሰልክ ቁጥር</a:t>
            </a:r>
            <a:endParaRPr b="1" sz="1100"/>
          </a:p>
          <a:p>
            <a:pPr indent="0" lvl="0" marL="0" rtl="0" algn="l">
              <a:lnSpc>
                <a:spcPct val="110000"/>
              </a:lnSpc>
              <a:spcBef>
                <a:spcPts val="1500"/>
              </a:spcBef>
              <a:spcAft>
                <a:spcPts val="1500"/>
              </a:spcAft>
              <a:buNone/>
            </a:pPr>
            <a:r>
              <a:rPr lang="en">
                <a:solidFill>
                  <a:srgbClr val="2F3533"/>
                </a:solidFill>
                <a:highlight>
                  <a:srgbClr val="FFFFFF"/>
                </a:highlight>
                <a:latin typeface="Nunito"/>
                <a:ea typeface="Nunito"/>
                <a:cs typeface="Nunito"/>
                <a:sym typeface="Nunito"/>
              </a:rPr>
              <a:t>Phone Number: (240) 314-0373</a:t>
            </a:r>
            <a:endParaRPr>
              <a:latin typeface="Nunito"/>
              <a:ea typeface="Nunito"/>
              <a:cs typeface="Nunito"/>
              <a:sym typeface="Nunito"/>
            </a:endParaRPr>
          </a:p>
        </p:txBody>
      </p:sp>
      <p:sp>
        <p:nvSpPr>
          <p:cNvPr id="136" name="Google Shape;136;p22"/>
          <p:cNvSpPr txBox="1"/>
          <p:nvPr/>
        </p:nvSpPr>
        <p:spPr>
          <a:xfrm>
            <a:off x="351600" y="3187088"/>
            <a:ext cx="8210400" cy="504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Nunito"/>
                <a:ea typeface="Nunito"/>
                <a:cs typeface="Nunito"/>
                <a:sym typeface="Nunito"/>
              </a:rPr>
              <a:t>Online intake: </a:t>
            </a:r>
            <a:r>
              <a:rPr lang="en" sz="1700" u="sng">
                <a:solidFill>
                  <a:schemeClr val="hlink"/>
                </a:solidFill>
                <a:latin typeface="Nunito"/>
                <a:ea typeface="Nunito"/>
                <a:cs typeface="Nunito"/>
                <a:sym typeface="Nunito"/>
                <a:hlinkClick r:id="rId3"/>
              </a:rPr>
              <a:t>https://www.mdlab.org/</a:t>
            </a:r>
            <a:endParaRPr sz="1700">
              <a:latin typeface="Nunito"/>
              <a:ea typeface="Nunito"/>
              <a:cs typeface="Nunito"/>
              <a:sym typeface="Nunito"/>
            </a:endParaRPr>
          </a:p>
        </p:txBody>
      </p:sp>
      <p:cxnSp>
        <p:nvCxnSpPr>
          <p:cNvPr id="137" name="Google Shape;137;p22"/>
          <p:cNvCxnSpPr/>
          <p:nvPr/>
        </p:nvCxnSpPr>
        <p:spPr>
          <a:xfrm flipH="1">
            <a:off x="311700" y="1004300"/>
            <a:ext cx="8080500" cy="150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430800" y="1593950"/>
            <a:ext cx="8282400" cy="203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Unemployment </a:t>
            </a:r>
            <a:r>
              <a:rPr lang="en" sz="3400">
                <a:solidFill>
                  <a:srgbClr val="FFFFFF"/>
                </a:solidFill>
              </a:rPr>
              <a:t>- Paid Family/Sick Leave</a:t>
            </a:r>
            <a:endParaRPr sz="3400">
              <a:solidFill>
                <a:srgbClr val="FFFFFF"/>
              </a:solidFill>
            </a:endParaRPr>
          </a:p>
          <a:p>
            <a:pPr indent="0" lvl="0" marL="0" rtl="0" algn="ctr">
              <a:spcBef>
                <a:spcPts val="0"/>
              </a:spcBef>
              <a:spcAft>
                <a:spcPts val="0"/>
              </a:spcAft>
              <a:buNone/>
            </a:pPr>
            <a:r>
              <a:rPr lang="en" sz="2700">
                <a:solidFill>
                  <a:srgbClr val="FFFFFF"/>
                </a:solidFill>
              </a:rPr>
              <a:t>የሥራ አጥነት ዋስትና/አንኢምፕሎይመንት ኢንሹራንስ-</a:t>
            </a:r>
            <a:endParaRPr sz="2700">
              <a:solidFill>
                <a:srgbClr val="FFFFFF"/>
              </a:solidFill>
            </a:endParaRPr>
          </a:p>
          <a:p>
            <a:pPr indent="0" lvl="0" marL="0" rtl="0" algn="ctr">
              <a:spcBef>
                <a:spcPts val="0"/>
              </a:spcBef>
              <a:spcAft>
                <a:spcPts val="0"/>
              </a:spcAft>
              <a:buNone/>
            </a:pPr>
            <a:r>
              <a:rPr lang="en" sz="2700">
                <a:solidFill>
                  <a:srgbClr val="FFFFFF"/>
                </a:solidFill>
              </a:rPr>
              <a:t>የቤተሰብ የህክምና ፈቃድ እና ክፍያ ያለው የህመም ፈቃድ</a:t>
            </a:r>
            <a:endParaRPr sz="33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4"/>
          <p:cNvSpPr txBox="1"/>
          <p:nvPr>
            <p:ph idx="4294967295" type="title"/>
          </p:nvPr>
        </p:nvSpPr>
        <p:spPr>
          <a:xfrm>
            <a:off x="311700" y="0"/>
            <a:ext cx="8520600" cy="90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Unemployment Insurance</a:t>
            </a:r>
            <a:endParaRPr sz="2600"/>
          </a:p>
          <a:p>
            <a:pPr indent="0" lvl="0" marL="0" rtl="0" algn="l">
              <a:spcBef>
                <a:spcPts val="0"/>
              </a:spcBef>
              <a:spcAft>
                <a:spcPts val="0"/>
              </a:spcAft>
              <a:buNone/>
            </a:pPr>
            <a:r>
              <a:rPr lang="en" sz="2400"/>
              <a:t>የሥራ አጥነት ዋስትና/አንኢምፕሎይመንት ኢንሹራንስ</a:t>
            </a:r>
            <a:endParaRPr sz="2400"/>
          </a:p>
        </p:txBody>
      </p:sp>
      <p:sp>
        <p:nvSpPr>
          <p:cNvPr id="148" name="Google Shape;148;p24"/>
          <p:cNvSpPr txBox="1"/>
          <p:nvPr/>
        </p:nvSpPr>
        <p:spPr>
          <a:xfrm>
            <a:off x="468875" y="1193200"/>
            <a:ext cx="4103100" cy="38325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2100">
                <a:solidFill>
                  <a:srgbClr val="695D46"/>
                </a:solidFill>
                <a:latin typeface="Nunito"/>
                <a:ea typeface="Nunito"/>
                <a:cs typeface="Nunito"/>
                <a:sym typeface="Nunito"/>
              </a:rPr>
              <a:t>Who Is Eligible</a:t>
            </a:r>
            <a:endParaRPr sz="2100">
              <a:solidFill>
                <a:srgbClr val="695D46"/>
              </a:solidFill>
              <a:latin typeface="Nunito"/>
              <a:ea typeface="Nunito"/>
              <a:cs typeface="Nunito"/>
              <a:sym typeface="Nunito"/>
            </a:endParaRPr>
          </a:p>
          <a:p>
            <a:pPr indent="-349250" lvl="0" marL="457200" rtl="0" algn="l">
              <a:spcBef>
                <a:spcPts val="0"/>
              </a:spcBef>
              <a:spcAft>
                <a:spcPts val="0"/>
              </a:spcAft>
              <a:buClr>
                <a:srgbClr val="695D46"/>
              </a:buClr>
              <a:buSzPts val="1900"/>
              <a:buFont typeface="Nunito"/>
              <a:buChar char="●"/>
            </a:pPr>
            <a:r>
              <a:rPr lang="en" sz="1900">
                <a:solidFill>
                  <a:srgbClr val="695D46"/>
                </a:solidFill>
                <a:latin typeface="Nunito"/>
                <a:ea typeface="Nunito"/>
                <a:cs typeface="Nunito"/>
                <a:sym typeface="Nunito"/>
              </a:rPr>
              <a:t>Last place of employment was in DC</a:t>
            </a:r>
            <a:endParaRPr sz="1900">
              <a:solidFill>
                <a:srgbClr val="695D46"/>
              </a:solidFill>
              <a:latin typeface="Nunito"/>
              <a:ea typeface="Nunito"/>
              <a:cs typeface="Nunito"/>
              <a:sym typeface="Nunito"/>
            </a:endParaRPr>
          </a:p>
          <a:p>
            <a:pPr indent="-349250" lvl="0" marL="457200" rtl="0" algn="l">
              <a:spcBef>
                <a:spcPts val="0"/>
              </a:spcBef>
              <a:spcAft>
                <a:spcPts val="0"/>
              </a:spcAft>
              <a:buClr>
                <a:srgbClr val="695D46"/>
              </a:buClr>
              <a:buSzPts val="1900"/>
              <a:buFont typeface="Nunito"/>
              <a:buChar char="●"/>
            </a:pPr>
            <a:r>
              <a:rPr lang="en" sz="1900">
                <a:solidFill>
                  <a:srgbClr val="695D46"/>
                </a:solidFill>
                <a:latin typeface="Nunito"/>
                <a:ea typeface="Nunito"/>
                <a:cs typeface="Nunito"/>
                <a:sym typeface="Nunito"/>
              </a:rPr>
              <a:t>U.S. citizen or immigrant with work permit</a:t>
            </a:r>
            <a:endParaRPr sz="1900">
              <a:solidFill>
                <a:srgbClr val="695D46"/>
              </a:solidFill>
              <a:latin typeface="Nunito"/>
              <a:ea typeface="Nunito"/>
              <a:cs typeface="Nunito"/>
              <a:sym typeface="Nunito"/>
            </a:endParaRPr>
          </a:p>
          <a:p>
            <a:pPr indent="-349250" lvl="0" marL="457200" rtl="0" algn="l">
              <a:spcBef>
                <a:spcPts val="0"/>
              </a:spcBef>
              <a:spcAft>
                <a:spcPts val="0"/>
              </a:spcAft>
              <a:buClr>
                <a:srgbClr val="695D46"/>
              </a:buClr>
              <a:buSzPts val="1900"/>
              <a:buFont typeface="Nunito"/>
              <a:buChar char="●"/>
            </a:pPr>
            <a:r>
              <a:rPr lang="en" sz="1900">
                <a:solidFill>
                  <a:srgbClr val="695D46"/>
                </a:solidFill>
                <a:latin typeface="Nunito"/>
                <a:ea typeface="Nunito"/>
                <a:cs typeface="Nunito"/>
                <a:sym typeface="Nunito"/>
              </a:rPr>
              <a:t>Loses job through no fault of their own or loses income because of COVID-19</a:t>
            </a:r>
            <a:endParaRPr sz="1900">
              <a:solidFill>
                <a:srgbClr val="695D46"/>
              </a:solidFill>
              <a:latin typeface="Nunito"/>
              <a:ea typeface="Nunito"/>
              <a:cs typeface="Nunito"/>
              <a:sym typeface="Nunito"/>
            </a:endParaRPr>
          </a:p>
          <a:p>
            <a:pPr indent="-349250" lvl="0" marL="457200" rtl="0" algn="l">
              <a:spcBef>
                <a:spcPts val="0"/>
              </a:spcBef>
              <a:spcAft>
                <a:spcPts val="0"/>
              </a:spcAft>
              <a:buClr>
                <a:srgbClr val="695D46"/>
              </a:buClr>
              <a:buSzPts val="1900"/>
              <a:buFont typeface="Nunito"/>
              <a:buChar char="●"/>
            </a:pPr>
            <a:r>
              <a:rPr lang="en" sz="1900">
                <a:solidFill>
                  <a:srgbClr val="695D46"/>
                </a:solidFill>
                <a:latin typeface="Nunito"/>
                <a:ea typeface="Nunito"/>
                <a:cs typeface="Nunito"/>
                <a:sym typeface="Nunito"/>
              </a:rPr>
              <a:t>Physically able and available to work (unless because of COVID-19)</a:t>
            </a:r>
            <a:endParaRPr sz="1900">
              <a:solidFill>
                <a:srgbClr val="695D46"/>
              </a:solidFill>
              <a:latin typeface="Nunito"/>
              <a:ea typeface="Nunito"/>
              <a:cs typeface="Nunito"/>
              <a:sym typeface="Nunito"/>
            </a:endParaRPr>
          </a:p>
          <a:p>
            <a:pPr indent="0" lvl="0" marL="457200" rtl="0" algn="l">
              <a:spcBef>
                <a:spcPts val="0"/>
              </a:spcBef>
              <a:spcAft>
                <a:spcPts val="0"/>
              </a:spcAft>
              <a:buNone/>
            </a:pPr>
            <a:r>
              <a:t/>
            </a:r>
            <a:endParaRPr sz="1100">
              <a:solidFill>
                <a:srgbClr val="695D46"/>
              </a:solidFill>
              <a:latin typeface="Nunito"/>
              <a:ea typeface="Nunito"/>
              <a:cs typeface="Nunito"/>
              <a:sym typeface="Nunito"/>
            </a:endParaRPr>
          </a:p>
          <a:p>
            <a:pPr indent="0" lvl="0" marL="0" rtl="0" algn="l">
              <a:spcBef>
                <a:spcPts val="1000"/>
              </a:spcBef>
              <a:spcAft>
                <a:spcPts val="0"/>
              </a:spcAft>
              <a:buNone/>
            </a:pPr>
            <a:r>
              <a:t/>
            </a:r>
            <a:endParaRPr sz="1900">
              <a:solidFill>
                <a:srgbClr val="695D46"/>
              </a:solidFill>
              <a:latin typeface="Nunito"/>
              <a:ea typeface="Nunito"/>
              <a:cs typeface="Nunito"/>
              <a:sym typeface="Nunito"/>
            </a:endParaRPr>
          </a:p>
        </p:txBody>
      </p:sp>
      <p:cxnSp>
        <p:nvCxnSpPr>
          <p:cNvPr id="149" name="Google Shape;149;p24"/>
          <p:cNvCxnSpPr/>
          <p:nvPr/>
        </p:nvCxnSpPr>
        <p:spPr>
          <a:xfrm flipH="1">
            <a:off x="311700" y="901088"/>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50" name="Google Shape;150;p24"/>
          <p:cNvSpPr txBox="1"/>
          <p:nvPr/>
        </p:nvSpPr>
        <p:spPr>
          <a:xfrm>
            <a:off x="4608225" y="901100"/>
            <a:ext cx="4103100" cy="37929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t/>
            </a:r>
            <a:endParaRPr sz="1800">
              <a:solidFill>
                <a:srgbClr val="695D46"/>
              </a:solidFill>
              <a:latin typeface="Nunito"/>
              <a:ea typeface="Nunito"/>
              <a:cs typeface="Nunito"/>
              <a:sym typeface="Nunito"/>
            </a:endParaRPr>
          </a:p>
          <a:p>
            <a:pPr indent="0" lvl="0" marL="0" rtl="0" algn="l">
              <a:spcBef>
                <a:spcPts val="0"/>
              </a:spcBef>
              <a:spcAft>
                <a:spcPts val="0"/>
              </a:spcAft>
              <a:buNone/>
            </a:pPr>
            <a:r>
              <a:rPr lang="en" sz="1800">
                <a:solidFill>
                  <a:srgbClr val="695D46"/>
                </a:solidFill>
                <a:latin typeface="Nunito"/>
                <a:ea typeface="Nunito"/>
                <a:cs typeface="Nunito"/>
                <a:sym typeface="Nunito"/>
              </a:rPr>
              <a:t>ማን ለሥራ አጥነት ዋስትና/አንኢምፕሎይመንት ኢንሹራንስ ማመልከት ይችላል?</a:t>
            </a:r>
            <a:endParaRPr sz="18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የመጨረሻ የሥራ ቦታዎ በዲሲ ውስጥ ከነበረ</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የዩ.ኤስ/የአሜሪካ ዜግነት ካልዎ፤ ወይም የሥራ ፍቃድ/ወርክ ፐርሚት ካልዎ</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በእራሳቸው ስህተት ባልሆነ ምክንያት ሥራዎን ካጡ ወይም በ ኮቪድ-19 ምክንያት ገቢዎን ካጡ</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ለመሥራት አካለ-ብቁ እና ዝግጁ ከሆኑና (በኮቪድ-19 ምክንያት/ተጽኖ በስተቀር)</a:t>
            </a:r>
            <a:endParaRPr sz="1600">
              <a:solidFill>
                <a:srgbClr val="695D46"/>
              </a:solidFill>
              <a:latin typeface="Nunito"/>
              <a:ea typeface="Nunito"/>
              <a:cs typeface="Nunito"/>
              <a:sym typeface="Nunito"/>
            </a:endParaRPr>
          </a:p>
          <a:p>
            <a:pPr indent="0" lvl="0" marL="0" rtl="0" algn="l">
              <a:spcBef>
                <a:spcPts val="1000"/>
              </a:spcBef>
              <a:spcAft>
                <a:spcPts val="0"/>
              </a:spcAft>
              <a:buNone/>
            </a:pPr>
            <a:r>
              <a:t/>
            </a:r>
            <a:endParaRPr sz="1600">
              <a:solidFill>
                <a:srgbClr val="695D46"/>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idx="4294967295" type="title"/>
          </p:nvPr>
        </p:nvSpPr>
        <p:spPr>
          <a:xfrm>
            <a:off x="311700" y="0"/>
            <a:ext cx="8520600" cy="90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Unemployment Insurance</a:t>
            </a:r>
            <a:endParaRPr sz="2600"/>
          </a:p>
          <a:p>
            <a:pPr indent="0" lvl="0" marL="0" rtl="0" algn="l">
              <a:spcBef>
                <a:spcPts val="0"/>
              </a:spcBef>
              <a:spcAft>
                <a:spcPts val="0"/>
              </a:spcAft>
              <a:buNone/>
            </a:pPr>
            <a:r>
              <a:rPr lang="en" sz="2400"/>
              <a:t>የሥራ አጥነት ዋስትና/አንኢምፕሎይመንት ኢንሹራንስ</a:t>
            </a:r>
            <a:endParaRPr sz="2400"/>
          </a:p>
        </p:txBody>
      </p:sp>
      <p:sp>
        <p:nvSpPr>
          <p:cNvPr id="156" name="Google Shape;156;p25"/>
          <p:cNvSpPr txBox="1"/>
          <p:nvPr/>
        </p:nvSpPr>
        <p:spPr>
          <a:xfrm>
            <a:off x="480900" y="1199400"/>
            <a:ext cx="4091100" cy="37929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800">
                <a:solidFill>
                  <a:srgbClr val="695D46"/>
                </a:solidFill>
                <a:latin typeface="Nunito"/>
                <a:ea typeface="Nunito"/>
                <a:cs typeface="Nunito"/>
                <a:sym typeface="Nunito"/>
              </a:rPr>
              <a:t>How To Apply</a:t>
            </a:r>
            <a:endParaRPr sz="1800">
              <a:solidFill>
                <a:srgbClr val="695D46"/>
              </a:solidFill>
              <a:latin typeface="Nunito"/>
              <a:ea typeface="Nunito"/>
              <a:cs typeface="Nunito"/>
              <a:sym typeface="Nunito"/>
            </a:endParaRPr>
          </a:p>
          <a:p>
            <a:pPr indent="0" lvl="0" marL="457200" rtl="0" algn="l">
              <a:spcBef>
                <a:spcPts val="0"/>
              </a:spcBef>
              <a:spcAft>
                <a:spcPts val="0"/>
              </a:spcAft>
              <a:buNone/>
            </a:pPr>
            <a:r>
              <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To file in MARYLAND, 877-293-4125 or </a:t>
            </a:r>
            <a:r>
              <a:rPr lang="en" sz="1600" u="sng">
                <a:solidFill>
                  <a:schemeClr val="hlink"/>
                </a:solidFill>
                <a:latin typeface="Nunito"/>
                <a:ea typeface="Nunito"/>
                <a:cs typeface="Nunito"/>
                <a:sym typeface="Nunito"/>
                <a:hlinkClick r:id="rId3"/>
              </a:rPr>
              <a:t>www.mdunemployment.com</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To file in VIRGINIA, 866-832-2363, or http://www.vec.virginia.gov/unemployed/online-services/apply-for-unemployment-benefits </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To file in DC, 202-724-7000 (For Language Access, ask for Language Line), or </a:t>
            </a:r>
            <a:r>
              <a:rPr lang="en" sz="1600" u="sng">
                <a:solidFill>
                  <a:schemeClr val="hlink"/>
                </a:solidFill>
                <a:latin typeface="Nunito"/>
                <a:ea typeface="Nunito"/>
                <a:cs typeface="Nunito"/>
                <a:sym typeface="Nunito"/>
                <a:hlinkClick r:id="rId4"/>
              </a:rPr>
              <a:t>https://dcnetworks.org</a:t>
            </a:r>
            <a:r>
              <a:rPr lang="en" sz="1600">
                <a:solidFill>
                  <a:srgbClr val="695D46"/>
                </a:solidFill>
                <a:latin typeface="Nunito"/>
                <a:ea typeface="Nunito"/>
                <a:cs typeface="Nunito"/>
                <a:sym typeface="Nunito"/>
              </a:rPr>
              <a:t> (available in English or Spanish, Internet Explorer recommended)</a:t>
            </a:r>
            <a:endParaRPr sz="1600">
              <a:solidFill>
                <a:srgbClr val="695D46"/>
              </a:solidFill>
              <a:latin typeface="Nunito"/>
              <a:ea typeface="Nunito"/>
              <a:cs typeface="Nunito"/>
              <a:sym typeface="Nunito"/>
            </a:endParaRPr>
          </a:p>
        </p:txBody>
      </p:sp>
      <p:cxnSp>
        <p:nvCxnSpPr>
          <p:cNvPr id="157" name="Google Shape;157;p25"/>
          <p:cNvCxnSpPr/>
          <p:nvPr/>
        </p:nvCxnSpPr>
        <p:spPr>
          <a:xfrm flipH="1">
            <a:off x="311700" y="9011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58" name="Google Shape;158;p25"/>
          <p:cNvSpPr txBox="1"/>
          <p:nvPr/>
        </p:nvSpPr>
        <p:spPr>
          <a:xfrm>
            <a:off x="4572000" y="1101700"/>
            <a:ext cx="4091100" cy="3792900"/>
          </a:xfrm>
          <a:prstGeom prst="rect">
            <a:avLst/>
          </a:prstGeom>
          <a:noFill/>
          <a:ln>
            <a:noFill/>
          </a:ln>
        </p:spPr>
        <p:txBody>
          <a:bodyPr anchorCtr="0" anchor="t" bIns="0" lIns="91425" spcFirstLastPara="1" rIns="91425" wrap="square" tIns="0">
            <a:noAutofit/>
          </a:bodyPr>
          <a:lstStyle/>
          <a:p>
            <a:pPr indent="0" lvl="0" marL="457200" rtl="0" algn="l">
              <a:spcBef>
                <a:spcPts val="0"/>
              </a:spcBef>
              <a:spcAft>
                <a:spcPts val="0"/>
              </a:spcAft>
              <a:buNone/>
            </a:pPr>
            <a:r>
              <a:t/>
            </a:r>
            <a:endParaRPr sz="800">
              <a:solidFill>
                <a:srgbClr val="695D46"/>
              </a:solidFill>
              <a:latin typeface="Nunito"/>
              <a:ea typeface="Nunito"/>
              <a:cs typeface="Nunito"/>
              <a:sym typeface="Nunito"/>
            </a:endParaRPr>
          </a:p>
          <a:p>
            <a:pPr indent="0" lvl="0" marL="0" rtl="0" algn="l">
              <a:spcBef>
                <a:spcPts val="0"/>
              </a:spcBef>
              <a:spcAft>
                <a:spcPts val="0"/>
              </a:spcAft>
              <a:buNone/>
            </a:pPr>
            <a:r>
              <a:rPr lang="en" sz="1300">
                <a:solidFill>
                  <a:srgbClr val="695D46"/>
                </a:solidFill>
                <a:latin typeface="Nunito"/>
                <a:ea typeface="Nunito"/>
                <a:cs typeface="Nunito"/>
                <a:sym typeface="Nunito"/>
              </a:rPr>
              <a:t>እንዴት ማመልከት እንደሚችሉ፡</a:t>
            </a:r>
            <a:endParaRPr sz="1300">
              <a:solidFill>
                <a:srgbClr val="695D46"/>
              </a:solidFill>
              <a:latin typeface="Nunito"/>
              <a:ea typeface="Nunito"/>
              <a:cs typeface="Nunito"/>
              <a:sym typeface="Nunito"/>
            </a:endParaRPr>
          </a:p>
          <a:p>
            <a:pPr indent="0" lvl="0" marL="457200" rtl="0" algn="l">
              <a:spcBef>
                <a:spcPts val="0"/>
              </a:spcBef>
              <a:spcAft>
                <a:spcPts val="0"/>
              </a:spcAft>
              <a:buNone/>
            </a:pPr>
            <a:r>
              <a:t/>
            </a:r>
            <a:endParaRPr sz="1300">
              <a:solidFill>
                <a:srgbClr val="695D46"/>
              </a:solidFill>
              <a:latin typeface="Nunito"/>
              <a:ea typeface="Nunito"/>
              <a:cs typeface="Nunito"/>
              <a:sym typeface="Nunito"/>
            </a:endParaRPr>
          </a:p>
          <a:p>
            <a:pPr indent="-311150" lvl="0" marL="457200" rtl="0" algn="l">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ሜሪላንድ ለማመልከት፣877-293-4125 ይደውሉ ወይም ይህን ድህረ-ገጽ ይጎብኙ </a:t>
            </a:r>
            <a:r>
              <a:rPr lang="en" sz="1300" u="sng">
                <a:solidFill>
                  <a:srgbClr val="01AFD1"/>
                </a:solidFill>
                <a:latin typeface="Nunito"/>
                <a:ea typeface="Nunito"/>
                <a:cs typeface="Nunito"/>
                <a:sym typeface="Nunito"/>
                <a:hlinkClick r:id="rId5"/>
              </a:rPr>
              <a:t>www.mdunemployment.com</a:t>
            </a:r>
            <a:endParaRPr sz="1300">
              <a:solidFill>
                <a:srgbClr val="695D46"/>
              </a:solidFill>
              <a:latin typeface="Nunito"/>
              <a:ea typeface="Nunito"/>
              <a:cs typeface="Nunito"/>
              <a:sym typeface="Nunito"/>
            </a:endParaRPr>
          </a:p>
          <a:p>
            <a:pPr indent="-311150" lvl="0" marL="457200" rtl="0" algn="l">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ቨርጂንያ ለማመልከት፣ 866-832-2363 ይደውሉ ወይም ይህን ድህረ-ገጽ ይጎብኙ www.vec.virginia.gov/unemployed/online-services/apply-for-unemployment-benefits </a:t>
            </a:r>
            <a:endParaRPr sz="1300">
              <a:solidFill>
                <a:srgbClr val="695D46"/>
              </a:solidFill>
              <a:latin typeface="Nunito"/>
              <a:ea typeface="Nunito"/>
              <a:cs typeface="Nunito"/>
              <a:sym typeface="Nunito"/>
            </a:endParaRPr>
          </a:p>
          <a:p>
            <a:pPr indent="-311150" lvl="0" marL="457200" rtl="0" algn="l">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ዲሲ ለማመልከት፣ 202-724-7000 ይደውሉ (የቋንቋ ትርጉም ካስፈለግዎ መጠየቅ ይችላሉ -ላንግዊጅ ላይን/Language Line)፤ ወይም ይህን ድህረ-ገጽ ይጎብኙ </a:t>
            </a:r>
            <a:r>
              <a:rPr lang="en" sz="1300" u="sng">
                <a:solidFill>
                  <a:srgbClr val="01AFD1"/>
                </a:solidFill>
                <a:latin typeface="Nunito"/>
                <a:ea typeface="Nunito"/>
                <a:cs typeface="Nunito"/>
                <a:sym typeface="Nunito"/>
                <a:hlinkClick r:id="rId6"/>
              </a:rPr>
              <a:t>https://dcnetworks.org</a:t>
            </a:r>
            <a:r>
              <a:rPr lang="en" sz="1300">
                <a:solidFill>
                  <a:srgbClr val="695D46"/>
                </a:solidFill>
                <a:latin typeface="Nunito"/>
                <a:ea typeface="Nunito"/>
                <a:cs typeface="Nunito"/>
                <a:sym typeface="Nunito"/>
              </a:rPr>
              <a:t> (ይህ ድህረ ገጽ የእንግሊዘኛና የእስፓኒሽ ቅጾች ብቻ ነው ያለው፤ በስልክ ሳይሆን ኮምፒውተር ላይ በሚገኝ ኢንተርኔት ኤክስፕሎረር/Internet Explorer ቢያመለክቱ ይመረጣል)</a:t>
            </a:r>
            <a:endParaRPr sz="1300">
              <a:solidFill>
                <a:srgbClr val="695D46"/>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6"/>
          <p:cNvSpPr txBox="1"/>
          <p:nvPr>
            <p:ph idx="4294967295" type="title"/>
          </p:nvPr>
        </p:nvSpPr>
        <p:spPr>
          <a:xfrm>
            <a:off x="311700" y="36175"/>
            <a:ext cx="8520600" cy="86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Pandemic Unemployment Assistance</a:t>
            </a:r>
            <a:endParaRPr sz="2600"/>
          </a:p>
          <a:p>
            <a:pPr indent="0" lvl="0" marL="0" rtl="0" algn="l">
              <a:spcBef>
                <a:spcPts val="0"/>
              </a:spcBef>
              <a:spcAft>
                <a:spcPts val="0"/>
              </a:spcAft>
              <a:buNone/>
            </a:pPr>
            <a:r>
              <a:rPr lang="en" sz="2400"/>
              <a:t>የፓንዴሚክ የሥራ አጥነት/አንኢምፕሎይመንት እርዳታ</a:t>
            </a:r>
            <a:endParaRPr sz="2400"/>
          </a:p>
        </p:txBody>
      </p:sp>
      <p:sp>
        <p:nvSpPr>
          <p:cNvPr id="164" name="Google Shape;164;p26"/>
          <p:cNvSpPr txBox="1"/>
          <p:nvPr/>
        </p:nvSpPr>
        <p:spPr>
          <a:xfrm>
            <a:off x="481025" y="969800"/>
            <a:ext cx="4091100" cy="1884300"/>
          </a:xfrm>
          <a:prstGeom prst="rect">
            <a:avLst/>
          </a:prstGeom>
          <a:noFill/>
          <a:ln>
            <a:noFill/>
          </a:ln>
        </p:spPr>
        <p:txBody>
          <a:bodyPr anchorCtr="0" anchor="t" bIns="0" lIns="91425" spcFirstLastPara="1" rIns="91425" wrap="square" tIns="0">
            <a:noAutofit/>
          </a:bodyPr>
          <a:lstStyle/>
          <a:p>
            <a:pPr indent="-317500" lvl="0" marL="457200" rtl="0" algn="l">
              <a:spcBef>
                <a:spcPts val="0"/>
              </a:spcBef>
              <a:spcAft>
                <a:spcPts val="0"/>
              </a:spcAft>
              <a:buClr>
                <a:srgbClr val="695D46"/>
              </a:buClr>
              <a:buSzPts val="1400"/>
              <a:buFont typeface="Nunito"/>
              <a:buChar char="●"/>
            </a:pPr>
            <a:r>
              <a:rPr b="1" lang="en">
                <a:solidFill>
                  <a:srgbClr val="695D46"/>
                </a:solidFill>
                <a:latin typeface="Nunito"/>
                <a:ea typeface="Nunito"/>
                <a:cs typeface="Nunito"/>
                <a:sym typeface="Nunito"/>
              </a:rPr>
              <a:t>Who Is Eligible? </a:t>
            </a:r>
            <a:r>
              <a:rPr lang="en">
                <a:solidFill>
                  <a:srgbClr val="695D46"/>
                </a:solidFill>
                <a:latin typeface="Nunito"/>
                <a:ea typeface="Nunito"/>
                <a:cs typeface="Nunito"/>
                <a:sym typeface="Nunito"/>
              </a:rPr>
              <a:t>Workers who cannot get regular unemployment benefits, like independent contractors, those without enough past wages, or those not “available” for work due to COVID-19</a:t>
            </a:r>
            <a:endParaRPr>
              <a:solidFill>
                <a:srgbClr val="695D46"/>
              </a:solidFill>
              <a:latin typeface="Nunito"/>
              <a:ea typeface="Nunito"/>
              <a:cs typeface="Nunito"/>
              <a:sym typeface="Nunito"/>
            </a:endParaRPr>
          </a:p>
          <a:p>
            <a:pPr indent="-317500" lvl="0" marL="457200" rtl="0" algn="l">
              <a:spcBef>
                <a:spcPts val="0"/>
              </a:spcBef>
              <a:spcAft>
                <a:spcPts val="0"/>
              </a:spcAft>
              <a:buClr>
                <a:srgbClr val="695D46"/>
              </a:buClr>
              <a:buSzPts val="1400"/>
              <a:buFont typeface="Nunito"/>
              <a:buChar char="●"/>
            </a:pPr>
            <a:r>
              <a:rPr b="1" lang="en">
                <a:solidFill>
                  <a:srgbClr val="695D46"/>
                </a:solidFill>
                <a:latin typeface="Nunito"/>
                <a:ea typeface="Nunito"/>
                <a:cs typeface="Nunito"/>
                <a:sym typeface="Nunito"/>
              </a:rPr>
              <a:t>How To Apply?</a:t>
            </a:r>
            <a:r>
              <a:rPr lang="en">
                <a:solidFill>
                  <a:srgbClr val="695D46"/>
                </a:solidFill>
                <a:latin typeface="Nunito"/>
                <a:ea typeface="Nunito"/>
                <a:cs typeface="Nunito"/>
                <a:sym typeface="Nunito"/>
              </a:rPr>
              <a:t> </a:t>
            </a:r>
            <a:r>
              <a:rPr lang="en">
                <a:solidFill>
                  <a:srgbClr val="695D46"/>
                </a:solidFill>
                <a:latin typeface="Nunito"/>
                <a:ea typeface="Nunito"/>
                <a:cs typeface="Nunito"/>
                <a:sym typeface="Nunito"/>
              </a:rPr>
              <a:t>You can apply online at </a:t>
            </a:r>
            <a:r>
              <a:rPr lang="en" u="sng">
                <a:solidFill>
                  <a:schemeClr val="hlink"/>
                </a:solidFill>
                <a:latin typeface="Nunito"/>
                <a:ea typeface="Nunito"/>
                <a:cs typeface="Nunito"/>
                <a:sym typeface="Nunito"/>
                <a:hlinkClick r:id="rId3"/>
              </a:rPr>
              <a:t>https://dcdoes.force.com/PUAForm/s/</a:t>
            </a:r>
            <a:r>
              <a:rPr lang="en">
                <a:solidFill>
                  <a:srgbClr val="695D46"/>
                </a:solidFill>
                <a:latin typeface="Nunito"/>
                <a:ea typeface="Nunito"/>
                <a:cs typeface="Nunito"/>
                <a:sym typeface="Nunito"/>
              </a:rPr>
              <a:t>. </a:t>
            </a:r>
            <a:endParaRPr>
              <a:solidFill>
                <a:srgbClr val="695D46"/>
              </a:solidFill>
              <a:latin typeface="Nunito"/>
              <a:ea typeface="Nunito"/>
              <a:cs typeface="Nunito"/>
              <a:sym typeface="Nunito"/>
            </a:endParaRPr>
          </a:p>
          <a:p>
            <a:pPr indent="-317500" lvl="0" marL="457200" rtl="0" algn="l">
              <a:spcBef>
                <a:spcPts val="0"/>
              </a:spcBef>
              <a:spcAft>
                <a:spcPts val="0"/>
              </a:spcAft>
              <a:buClr>
                <a:srgbClr val="695D46"/>
              </a:buClr>
              <a:buSzPts val="1400"/>
              <a:buFont typeface="Nunito"/>
              <a:buChar char="●"/>
            </a:pPr>
            <a:r>
              <a:rPr lang="en">
                <a:solidFill>
                  <a:srgbClr val="695D46"/>
                </a:solidFill>
                <a:latin typeface="Nunito"/>
                <a:ea typeface="Nunito"/>
                <a:cs typeface="Nunito"/>
                <a:sym typeface="Nunito"/>
              </a:rPr>
              <a:t>It is only available April to December 2020.</a:t>
            </a:r>
            <a:endParaRPr>
              <a:solidFill>
                <a:srgbClr val="695D46"/>
              </a:solidFill>
              <a:latin typeface="Nunito"/>
              <a:ea typeface="Nunito"/>
              <a:cs typeface="Nunito"/>
              <a:sym typeface="Nunito"/>
            </a:endParaRPr>
          </a:p>
        </p:txBody>
      </p:sp>
      <p:sp>
        <p:nvSpPr>
          <p:cNvPr id="165" name="Google Shape;165;p26"/>
          <p:cNvSpPr txBox="1"/>
          <p:nvPr>
            <p:ph idx="4294967295" type="title"/>
          </p:nvPr>
        </p:nvSpPr>
        <p:spPr>
          <a:xfrm>
            <a:off x="481025" y="2854100"/>
            <a:ext cx="8520600" cy="86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Other CARES Act Changes</a:t>
            </a:r>
            <a:endParaRPr sz="2300"/>
          </a:p>
          <a:p>
            <a:pPr indent="0" lvl="0" marL="0" rtl="0" algn="l">
              <a:spcBef>
                <a:spcPts val="0"/>
              </a:spcBef>
              <a:spcAft>
                <a:spcPts val="0"/>
              </a:spcAft>
              <a:buNone/>
            </a:pPr>
            <a:r>
              <a:rPr lang="en" sz="2100"/>
              <a:t>ሌላ የኬርስ አክት (CARES Act) ለውጦች</a:t>
            </a:r>
            <a:endParaRPr sz="2100"/>
          </a:p>
        </p:txBody>
      </p:sp>
      <p:sp>
        <p:nvSpPr>
          <p:cNvPr id="166" name="Google Shape;166;p26"/>
          <p:cNvSpPr txBox="1"/>
          <p:nvPr/>
        </p:nvSpPr>
        <p:spPr>
          <a:xfrm>
            <a:off x="607500" y="3765550"/>
            <a:ext cx="3964500" cy="1263900"/>
          </a:xfrm>
          <a:prstGeom prst="rect">
            <a:avLst/>
          </a:prstGeom>
          <a:noFill/>
          <a:ln>
            <a:noFill/>
          </a:ln>
        </p:spPr>
        <p:txBody>
          <a:bodyPr anchorCtr="0" anchor="t" bIns="0" lIns="91425" spcFirstLastPara="1" rIns="91425" wrap="square" tIns="0">
            <a:noAutofit/>
          </a:bodyPr>
          <a:lstStyle/>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Additional $600/week in benefits, through July 25, 2020</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Additional 13 weeks of benefits, through December 31, 2020</a:t>
            </a:r>
            <a:endParaRPr sz="1600">
              <a:solidFill>
                <a:srgbClr val="695D46"/>
              </a:solidFill>
              <a:latin typeface="Nunito"/>
              <a:ea typeface="Nunito"/>
              <a:cs typeface="Nunito"/>
              <a:sym typeface="Nunito"/>
            </a:endParaRPr>
          </a:p>
        </p:txBody>
      </p:sp>
      <p:cxnSp>
        <p:nvCxnSpPr>
          <p:cNvPr id="167" name="Google Shape;167;p26"/>
          <p:cNvCxnSpPr/>
          <p:nvPr/>
        </p:nvCxnSpPr>
        <p:spPr>
          <a:xfrm flipH="1">
            <a:off x="348975" y="865675"/>
            <a:ext cx="8104500" cy="35400"/>
          </a:xfrm>
          <a:prstGeom prst="straightConnector1">
            <a:avLst/>
          </a:prstGeom>
          <a:noFill/>
          <a:ln cap="flat" cmpd="sng" w="28575">
            <a:solidFill>
              <a:schemeClr val="dk1"/>
            </a:solidFill>
            <a:prstDash val="solid"/>
            <a:round/>
            <a:headEnd len="med" w="med" type="none"/>
            <a:tailEnd len="med" w="med" type="none"/>
          </a:ln>
        </p:spPr>
      </p:cxnSp>
      <p:cxnSp>
        <p:nvCxnSpPr>
          <p:cNvPr id="168" name="Google Shape;168;p26"/>
          <p:cNvCxnSpPr/>
          <p:nvPr/>
        </p:nvCxnSpPr>
        <p:spPr>
          <a:xfrm flipH="1">
            <a:off x="481025" y="3719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69" name="Google Shape;169;p26"/>
          <p:cNvSpPr txBox="1"/>
          <p:nvPr/>
        </p:nvSpPr>
        <p:spPr>
          <a:xfrm>
            <a:off x="4572125" y="969800"/>
            <a:ext cx="4091100" cy="2499300"/>
          </a:xfrm>
          <a:prstGeom prst="rect">
            <a:avLst/>
          </a:prstGeom>
          <a:noFill/>
          <a:ln>
            <a:noFill/>
          </a:ln>
        </p:spPr>
        <p:txBody>
          <a:bodyPr anchorCtr="0" anchor="t" bIns="0" lIns="91425" spcFirstLastPara="1" rIns="91425" wrap="square" tIns="0">
            <a:noAutofit/>
          </a:bodyPr>
          <a:lstStyle/>
          <a:p>
            <a:pPr indent="-298450" lvl="0" marL="457200" rtl="0" algn="l">
              <a:spcBef>
                <a:spcPts val="0"/>
              </a:spcBef>
              <a:spcAft>
                <a:spcPts val="0"/>
              </a:spcAft>
              <a:buClr>
                <a:srgbClr val="695D46"/>
              </a:buClr>
              <a:buSzPts val="1100"/>
              <a:buFont typeface="Nunito"/>
              <a:buChar char="●"/>
            </a:pPr>
            <a:r>
              <a:rPr b="1" lang="en" sz="1100">
                <a:solidFill>
                  <a:srgbClr val="695D46"/>
                </a:solidFill>
                <a:latin typeface="Nunito"/>
                <a:ea typeface="Nunito"/>
                <a:cs typeface="Nunito"/>
                <a:sym typeface="Nunito"/>
              </a:rPr>
              <a:t>ማን ማመልከት ይችላል?</a:t>
            </a:r>
            <a:endParaRPr b="1" sz="1100">
              <a:solidFill>
                <a:srgbClr val="695D46"/>
              </a:solidFill>
              <a:latin typeface="Nunito"/>
              <a:ea typeface="Nunito"/>
              <a:cs typeface="Nunito"/>
              <a:sym typeface="Nunito"/>
            </a:endParaRPr>
          </a:p>
          <a:p>
            <a:pPr indent="-298450" lvl="1" marL="914400" rtl="0" algn="l">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ለመደበኛ የሥራ አጥነት ጥቅማጥቅሞች ለማግኘት መሥፈርቱን ያላሟሉ፣እንደ ኢንዲፔንደንት ኮንትራክተሮች (ኡበር፣ሊፍት፣ ታክሲ ነጂዎች፣ ወዘተ)፣</a:t>
            </a:r>
            <a:endParaRPr sz="1100">
              <a:solidFill>
                <a:srgbClr val="695D46"/>
              </a:solidFill>
              <a:latin typeface="Nunito"/>
              <a:ea typeface="Nunito"/>
              <a:cs typeface="Nunito"/>
              <a:sym typeface="Nunito"/>
            </a:endParaRPr>
          </a:p>
          <a:p>
            <a:pPr indent="-298450" lvl="1" marL="914400" rtl="0" algn="l">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የበፊት ደሞዛቸው ላይ በቂ የገቢ መሥፈርት ላላሟሉ ወይም፣ </a:t>
            </a:r>
            <a:endParaRPr sz="1100">
              <a:solidFill>
                <a:srgbClr val="695D46"/>
              </a:solidFill>
              <a:latin typeface="Nunito"/>
              <a:ea typeface="Nunito"/>
              <a:cs typeface="Nunito"/>
              <a:sym typeface="Nunito"/>
            </a:endParaRPr>
          </a:p>
          <a:p>
            <a:pPr indent="-298450" lvl="1" marL="914400" rtl="0" algn="l">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በ በኮቪድ-19 ምክንያት “ለመሥራት ዝግጁ” የሚለውን መሥፈርት ያላሟሉ ወይም መሥራት የማይችሉ፤ </a:t>
            </a:r>
            <a:endParaRPr sz="1100">
              <a:solidFill>
                <a:srgbClr val="695D46"/>
              </a:solidFill>
              <a:latin typeface="Nunito"/>
              <a:ea typeface="Nunito"/>
              <a:cs typeface="Nunito"/>
              <a:sym typeface="Nunito"/>
            </a:endParaRPr>
          </a:p>
          <a:p>
            <a:pPr indent="-298450" lvl="0" marL="457200" rtl="0" algn="l">
              <a:spcBef>
                <a:spcPts val="0"/>
              </a:spcBef>
              <a:spcAft>
                <a:spcPts val="0"/>
              </a:spcAft>
              <a:buClr>
                <a:srgbClr val="695D46"/>
              </a:buClr>
              <a:buSzPts val="1100"/>
              <a:buFont typeface="Nunito"/>
              <a:buChar char="●"/>
            </a:pPr>
            <a:r>
              <a:rPr b="1" lang="en" sz="1100">
                <a:solidFill>
                  <a:srgbClr val="695D46"/>
                </a:solidFill>
                <a:latin typeface="Nunito"/>
                <a:ea typeface="Nunito"/>
                <a:cs typeface="Nunito"/>
                <a:sym typeface="Nunito"/>
              </a:rPr>
              <a:t>እንዴት ማመልከት እንደሚቻል፦</a:t>
            </a:r>
            <a:endParaRPr b="1" sz="1100">
              <a:solidFill>
                <a:srgbClr val="695D46"/>
              </a:solidFill>
              <a:latin typeface="Nunito"/>
              <a:ea typeface="Nunito"/>
              <a:cs typeface="Nunito"/>
              <a:sym typeface="Nunito"/>
            </a:endParaRPr>
          </a:p>
          <a:p>
            <a:pPr indent="-298450" lvl="0" marL="457200" rtl="0" algn="l">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ኦንላይን https://dcdoes.force.com/PUAForm/s/ ላይ ማመልከት ይችላሉ።</a:t>
            </a:r>
            <a:endParaRPr sz="1100">
              <a:solidFill>
                <a:srgbClr val="695D46"/>
              </a:solidFill>
              <a:latin typeface="Nunito"/>
              <a:ea typeface="Nunito"/>
              <a:cs typeface="Nunito"/>
              <a:sym typeface="Nunito"/>
            </a:endParaRPr>
          </a:p>
          <a:p>
            <a:pPr indent="-298450" lvl="0" marL="457200" rtl="0" algn="l">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ይህም ከኤፕሪል-ዲሴምበር 2020 ብቻ ነው የሚዘልቀው።</a:t>
            </a:r>
            <a:endParaRPr sz="1100">
              <a:solidFill>
                <a:srgbClr val="695D46"/>
              </a:solidFill>
              <a:latin typeface="Nunito"/>
              <a:ea typeface="Nunito"/>
              <a:cs typeface="Nunito"/>
              <a:sym typeface="Nunito"/>
            </a:endParaRPr>
          </a:p>
          <a:p>
            <a:pPr indent="0" lvl="0" marL="457200" rtl="0" algn="l">
              <a:spcBef>
                <a:spcPts val="0"/>
              </a:spcBef>
              <a:spcAft>
                <a:spcPts val="0"/>
              </a:spcAft>
              <a:buNone/>
            </a:pPr>
            <a:r>
              <a:t/>
            </a:r>
            <a:endParaRPr sz="1100">
              <a:solidFill>
                <a:srgbClr val="695D46"/>
              </a:solidFill>
              <a:latin typeface="Nunito"/>
              <a:ea typeface="Nunito"/>
              <a:cs typeface="Nunito"/>
              <a:sym typeface="Nunito"/>
            </a:endParaRPr>
          </a:p>
        </p:txBody>
      </p:sp>
      <p:sp>
        <p:nvSpPr>
          <p:cNvPr id="170" name="Google Shape;170;p26"/>
          <p:cNvSpPr txBox="1"/>
          <p:nvPr/>
        </p:nvSpPr>
        <p:spPr>
          <a:xfrm>
            <a:off x="4617725" y="3765550"/>
            <a:ext cx="3999900" cy="1263900"/>
          </a:xfrm>
          <a:prstGeom prst="rect">
            <a:avLst/>
          </a:prstGeom>
          <a:noFill/>
          <a:ln>
            <a:noFill/>
          </a:ln>
        </p:spPr>
        <p:txBody>
          <a:bodyPr anchorCtr="0" anchor="t" bIns="0" lIns="91425" spcFirstLastPara="1" rIns="91425" wrap="square" tIns="0">
            <a:noAutofit/>
          </a:bodyPr>
          <a:lstStyle/>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ተጨማሪ በሳምንት $600 እስከ ጁላይ 25፣ 2020 </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ተጨማሪ 13 ሳምንታት ድጎማ፣ እስከ ዲሴምበር 31፣ 2020</a:t>
            </a:r>
            <a:endParaRPr sz="1600">
              <a:solidFill>
                <a:srgbClr val="695D46"/>
              </a:solidFill>
              <a:latin typeface="Nunito"/>
              <a:ea typeface="Nunito"/>
              <a:cs typeface="Nunito"/>
              <a:sym typeface="Nunito"/>
            </a:endParaRPr>
          </a:p>
          <a:p>
            <a:pPr indent="0" lvl="0" marL="457200" rtl="0" algn="l">
              <a:spcBef>
                <a:spcPts val="0"/>
              </a:spcBef>
              <a:spcAft>
                <a:spcPts val="0"/>
              </a:spcAft>
              <a:buNone/>
            </a:pPr>
            <a:r>
              <a:t/>
            </a:r>
            <a:endParaRPr sz="1800">
              <a:solidFill>
                <a:srgbClr val="695D46"/>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7"/>
          <p:cNvSpPr txBox="1"/>
          <p:nvPr>
            <p:ph idx="4294967295" type="title"/>
          </p:nvPr>
        </p:nvSpPr>
        <p:spPr>
          <a:xfrm>
            <a:off x="311700" y="109950"/>
            <a:ext cx="8520600" cy="72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Family Medical Leave and Paid Sick Leave</a:t>
            </a:r>
            <a:endParaRPr sz="2400"/>
          </a:p>
          <a:p>
            <a:pPr indent="0" lvl="0" marL="0" rtl="0" algn="l">
              <a:spcBef>
                <a:spcPts val="0"/>
              </a:spcBef>
              <a:spcAft>
                <a:spcPts val="0"/>
              </a:spcAft>
              <a:buNone/>
            </a:pPr>
            <a:r>
              <a:rPr lang="en" sz="1800"/>
              <a:t>የቤተሰብ የህክምና ፈቃድ እና ክፍያ ያለው የህመም ፈቃድ</a:t>
            </a:r>
            <a:endParaRPr sz="1800"/>
          </a:p>
        </p:txBody>
      </p:sp>
      <p:sp>
        <p:nvSpPr>
          <p:cNvPr id="176" name="Google Shape;176;p27"/>
          <p:cNvSpPr txBox="1"/>
          <p:nvPr/>
        </p:nvSpPr>
        <p:spPr>
          <a:xfrm>
            <a:off x="246150" y="838650"/>
            <a:ext cx="4326000" cy="3395400"/>
          </a:xfrm>
          <a:prstGeom prst="rect">
            <a:avLst/>
          </a:prstGeom>
          <a:noFill/>
          <a:ln>
            <a:noFill/>
          </a:ln>
        </p:spPr>
        <p:txBody>
          <a:bodyPr anchorCtr="0" anchor="t" bIns="0" lIns="91425" spcFirstLastPara="1" rIns="91425" wrap="square" tIns="0">
            <a:noAutofit/>
          </a:bodyPr>
          <a:lstStyle/>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Employers with less than 500 employees may be required to provide two weeks of partial to full paid leave to workers ordered to remain home due to COVID-19, caring for a family member ordered home with COVID-19, or caring for a child whose school is closed due to COVID-19.</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If your employer has at least 500 employees or you or a relative you are caring for is ordered to stay home for more than 2 weeks, you may be entitled to unpaid, job-protected leave.</a:t>
            </a:r>
            <a:endParaRPr sz="1600">
              <a:solidFill>
                <a:srgbClr val="695D46"/>
              </a:solidFill>
              <a:latin typeface="Nunito"/>
              <a:ea typeface="Nunito"/>
              <a:cs typeface="Nunito"/>
              <a:sym typeface="Nunito"/>
            </a:endParaRPr>
          </a:p>
          <a:p>
            <a:pPr indent="0" lvl="0" marL="0" rtl="0" algn="l">
              <a:spcBef>
                <a:spcPts val="0"/>
              </a:spcBef>
              <a:spcAft>
                <a:spcPts val="0"/>
              </a:spcAft>
              <a:buNone/>
            </a:pPr>
            <a:r>
              <a:t/>
            </a:r>
            <a:endParaRPr sz="1800">
              <a:solidFill>
                <a:srgbClr val="695D46"/>
              </a:solidFill>
              <a:latin typeface="Nunito"/>
              <a:ea typeface="Nunito"/>
              <a:cs typeface="Nunito"/>
              <a:sym typeface="Nunito"/>
            </a:endParaRPr>
          </a:p>
        </p:txBody>
      </p:sp>
      <p:cxnSp>
        <p:nvCxnSpPr>
          <p:cNvPr id="177" name="Google Shape;177;p27"/>
          <p:cNvCxnSpPr/>
          <p:nvPr/>
        </p:nvCxnSpPr>
        <p:spPr>
          <a:xfrm flipH="1">
            <a:off x="311700" y="776175"/>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78" name="Google Shape;178;p27"/>
          <p:cNvSpPr txBox="1"/>
          <p:nvPr/>
        </p:nvSpPr>
        <p:spPr>
          <a:xfrm>
            <a:off x="4572150" y="838650"/>
            <a:ext cx="4326000" cy="4239900"/>
          </a:xfrm>
          <a:prstGeom prst="rect">
            <a:avLst/>
          </a:prstGeom>
          <a:noFill/>
          <a:ln>
            <a:noFill/>
          </a:ln>
        </p:spPr>
        <p:txBody>
          <a:bodyPr anchorCtr="0" anchor="t" bIns="0" lIns="91425" spcFirstLastPara="1" rIns="91425" wrap="square" tIns="0">
            <a:noAutofit/>
          </a:bodyPr>
          <a:lstStyle/>
          <a:p>
            <a:pPr indent="-323850" lvl="0" marL="457200" rtl="0" algn="l">
              <a:spcBef>
                <a:spcPts val="0"/>
              </a:spcBef>
              <a:spcAft>
                <a:spcPts val="0"/>
              </a:spcAft>
              <a:buClr>
                <a:srgbClr val="695D46"/>
              </a:buClr>
              <a:buSzPts val="1500"/>
              <a:buFont typeface="Nunito"/>
              <a:buChar char="●"/>
            </a:pPr>
            <a:r>
              <a:rPr lang="en" sz="1500">
                <a:solidFill>
                  <a:srgbClr val="695D46"/>
                </a:solidFill>
                <a:latin typeface="Nunito"/>
                <a:ea typeface="Nunito"/>
                <a:cs typeface="Nunito"/>
                <a:sym typeface="Nunito"/>
              </a:rPr>
              <a:t>ከ 500 በታች ሠራተኞች ያሏቸው አሠሪዎች፣ በኮቪድ-19 ምክንያት፣  እስከ 2 ሳምንት በከፊል ወይም በሙሉ ለሠራተኞቻቸው ክፍያ ያለው የህመም ፈቃድ መስጠት ሊኖርባቸው ይችላል። እነኚህም ሠራተኞች፦ </a:t>
            </a:r>
            <a:endParaRPr sz="1500">
              <a:solidFill>
                <a:srgbClr val="695D46"/>
              </a:solidFill>
              <a:latin typeface="Nunito"/>
              <a:ea typeface="Nunito"/>
              <a:cs typeface="Nunito"/>
              <a:sym typeface="Nunito"/>
            </a:endParaRPr>
          </a:p>
          <a:p>
            <a:pPr indent="-323850" lvl="1" marL="914400" rtl="0" algn="l">
              <a:spcBef>
                <a:spcPts val="0"/>
              </a:spcBef>
              <a:spcAft>
                <a:spcPts val="0"/>
              </a:spcAft>
              <a:buClr>
                <a:srgbClr val="695D46"/>
              </a:buClr>
              <a:buSzPts val="1500"/>
              <a:buFont typeface="Nunito"/>
              <a:buChar char="○"/>
            </a:pPr>
            <a:r>
              <a:rPr lang="en" sz="1500">
                <a:solidFill>
                  <a:srgbClr val="695D46"/>
                </a:solidFill>
                <a:latin typeface="Nunito"/>
                <a:ea typeface="Nunito"/>
                <a:cs typeface="Nunito"/>
                <a:sym typeface="Nunito"/>
              </a:rPr>
              <a:t>ቤት እንዲቆዩ የታዘዙ ወይም፣</a:t>
            </a:r>
            <a:endParaRPr sz="1500">
              <a:solidFill>
                <a:srgbClr val="695D46"/>
              </a:solidFill>
              <a:latin typeface="Nunito"/>
              <a:ea typeface="Nunito"/>
              <a:cs typeface="Nunito"/>
              <a:sym typeface="Nunito"/>
            </a:endParaRPr>
          </a:p>
          <a:p>
            <a:pPr indent="-323850" lvl="1" marL="914400" rtl="0" algn="l">
              <a:spcBef>
                <a:spcPts val="0"/>
              </a:spcBef>
              <a:spcAft>
                <a:spcPts val="0"/>
              </a:spcAft>
              <a:buClr>
                <a:srgbClr val="695D46"/>
              </a:buClr>
              <a:buSzPts val="1500"/>
              <a:buFont typeface="Nunito"/>
              <a:buChar char="○"/>
            </a:pPr>
            <a:r>
              <a:rPr lang="en" sz="1500">
                <a:solidFill>
                  <a:srgbClr val="695D46"/>
                </a:solidFill>
                <a:latin typeface="Nunito"/>
                <a:ea typeface="Nunito"/>
                <a:cs typeface="Nunito"/>
                <a:sym typeface="Nunito"/>
              </a:rPr>
              <a:t>የቤተሰብ አባላትን ለመንከባከብ ቤት የሚቆዩ ወይም፣</a:t>
            </a:r>
            <a:endParaRPr sz="1500">
              <a:solidFill>
                <a:srgbClr val="695D46"/>
              </a:solidFill>
              <a:latin typeface="Nunito"/>
              <a:ea typeface="Nunito"/>
              <a:cs typeface="Nunito"/>
              <a:sym typeface="Nunito"/>
            </a:endParaRPr>
          </a:p>
          <a:p>
            <a:pPr indent="-323850" lvl="1" marL="914400" rtl="0" algn="l">
              <a:spcBef>
                <a:spcPts val="0"/>
              </a:spcBef>
              <a:spcAft>
                <a:spcPts val="0"/>
              </a:spcAft>
              <a:buClr>
                <a:srgbClr val="695D46"/>
              </a:buClr>
              <a:buSzPts val="1500"/>
              <a:buFont typeface="Nunito"/>
              <a:buChar char="○"/>
            </a:pPr>
            <a:r>
              <a:rPr lang="en" sz="1500">
                <a:solidFill>
                  <a:srgbClr val="695D46"/>
                </a:solidFill>
                <a:latin typeface="Nunito"/>
                <a:ea typeface="Nunito"/>
                <a:cs typeface="Nunito"/>
                <a:sym typeface="Nunito"/>
              </a:rPr>
              <a:t>በትምህርት ቤቶች መዘጋት ምክንያት ልጆቻቸውን ለመንከባከብ ቤት የሚቆዩ ሊሆኑ ይችላሉ።</a:t>
            </a:r>
            <a:endParaRPr sz="1500">
              <a:solidFill>
                <a:srgbClr val="695D46"/>
              </a:solidFill>
              <a:latin typeface="Nunito"/>
              <a:ea typeface="Nunito"/>
              <a:cs typeface="Nunito"/>
              <a:sym typeface="Nunito"/>
            </a:endParaRPr>
          </a:p>
          <a:p>
            <a:pPr indent="-323850" lvl="0" marL="457200" rtl="0" algn="l">
              <a:spcBef>
                <a:spcPts val="0"/>
              </a:spcBef>
              <a:spcAft>
                <a:spcPts val="0"/>
              </a:spcAft>
              <a:buClr>
                <a:srgbClr val="695D46"/>
              </a:buClr>
              <a:buSzPts val="1500"/>
              <a:buFont typeface="Nunito"/>
              <a:buChar char="●"/>
            </a:pPr>
            <a:r>
              <a:rPr lang="en" sz="1500">
                <a:solidFill>
                  <a:srgbClr val="695D46"/>
                </a:solidFill>
                <a:latin typeface="Nunito"/>
                <a:ea typeface="Nunito"/>
                <a:cs typeface="Nunito"/>
                <a:sym typeface="Nunito"/>
              </a:rPr>
              <a:t>አሠሪዎ ቢያንስ 500 ሠራተኞች ያሉት ከሆነ ወይም እርስዎ ወይም እርስዎ የሚንከባከቧቸው ቤተሰብ/ዘመድ ከ 2 ሳምንት በላይ ቤት ውስጥ እንዲቆዩ ከታዘዙ ፣ ሳይከፈልዎ ግን ሥራዎ ተጠብቆ ፈቃድ የማግኘት መብት ሊኖርዎት ይችላል።   </a:t>
            </a:r>
            <a:endParaRPr sz="1500">
              <a:solidFill>
                <a:srgbClr val="695D46"/>
              </a:solidFill>
              <a:latin typeface="Nunito"/>
              <a:ea typeface="Nunito"/>
              <a:cs typeface="Nunito"/>
              <a:sym typeface="Nunito"/>
            </a:endParaRPr>
          </a:p>
          <a:p>
            <a:pPr indent="0" lvl="0" marL="0" rtl="0" algn="l">
              <a:spcBef>
                <a:spcPts val="0"/>
              </a:spcBef>
              <a:spcAft>
                <a:spcPts val="0"/>
              </a:spcAft>
              <a:buNone/>
            </a:pPr>
            <a:r>
              <a:t/>
            </a:r>
            <a:endParaRPr sz="1800">
              <a:solidFill>
                <a:srgbClr val="695D46"/>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idx="4294967295" type="title"/>
          </p:nvPr>
        </p:nvSpPr>
        <p:spPr>
          <a:xfrm>
            <a:off x="311700" y="0"/>
            <a:ext cx="8520600" cy="101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“Stimulus”/ CARES Act household relief check</a:t>
            </a:r>
            <a:endParaRPr sz="2400"/>
          </a:p>
          <a:p>
            <a:pPr indent="0" lvl="0" marL="0" rtl="0" algn="l">
              <a:spcBef>
                <a:spcPts val="0"/>
              </a:spcBef>
              <a:spcAft>
                <a:spcPts val="0"/>
              </a:spcAft>
              <a:buNone/>
            </a:pPr>
            <a:r>
              <a:rPr lang="en" sz="2400"/>
              <a:t>እስቲሙለስ/ኬርስ አክት የድጎማ ቼክ</a:t>
            </a:r>
            <a:endParaRPr sz="2400"/>
          </a:p>
        </p:txBody>
      </p:sp>
      <p:sp>
        <p:nvSpPr>
          <p:cNvPr id="184" name="Google Shape;184;p28"/>
          <p:cNvSpPr txBox="1"/>
          <p:nvPr/>
        </p:nvSpPr>
        <p:spPr>
          <a:xfrm>
            <a:off x="311700" y="1111650"/>
            <a:ext cx="4260300" cy="3772500"/>
          </a:xfrm>
          <a:prstGeom prst="rect">
            <a:avLst/>
          </a:prstGeom>
          <a:noFill/>
          <a:ln>
            <a:noFill/>
          </a:ln>
        </p:spPr>
        <p:txBody>
          <a:bodyPr anchorCtr="0" anchor="t" bIns="0" lIns="91425" spcFirstLastPara="1" rIns="91425" wrap="square" tIns="0">
            <a:noAutofit/>
          </a:bodyPr>
          <a:lstStyle/>
          <a:p>
            <a:pPr indent="-317500" lvl="0" marL="457200" rtl="0" algn="l">
              <a:spcBef>
                <a:spcPts val="0"/>
              </a:spcBef>
              <a:spcAft>
                <a:spcPts val="0"/>
              </a:spcAft>
              <a:buClr>
                <a:srgbClr val="695D46"/>
              </a:buClr>
              <a:buSzPts val="1400"/>
              <a:buFont typeface="Nunito"/>
              <a:buChar char="●"/>
            </a:pPr>
            <a:r>
              <a:rPr lang="en">
                <a:solidFill>
                  <a:srgbClr val="695D46"/>
                </a:solidFill>
                <a:latin typeface="Nunito"/>
                <a:ea typeface="Nunito"/>
                <a:cs typeface="Nunito"/>
                <a:sym typeface="Nunito"/>
              </a:rPr>
              <a:t>Available for U.S. residents with SSNs (individuals who are citizens, lawful permanent residents, or persons who lawfully reside primarily in the U.S.), who are not dependents of another taxpayer and who have income</a:t>
            </a:r>
            <a:r>
              <a:rPr lang="en">
                <a:solidFill>
                  <a:srgbClr val="695D46"/>
                </a:solidFill>
                <a:latin typeface="Nunito"/>
                <a:ea typeface="Nunito"/>
                <a:cs typeface="Nunito"/>
                <a:sym typeface="Nunito"/>
              </a:rPr>
              <a:t> </a:t>
            </a:r>
            <a:r>
              <a:rPr lang="en">
                <a:solidFill>
                  <a:srgbClr val="695D46"/>
                </a:solidFill>
                <a:latin typeface="Nunito"/>
                <a:ea typeface="Nunito"/>
                <a:cs typeface="Nunito"/>
                <a:sym typeface="Nunito"/>
              </a:rPr>
              <a:t>under certain amounts.</a:t>
            </a:r>
            <a:endParaRPr>
              <a:solidFill>
                <a:srgbClr val="695D46"/>
              </a:solidFill>
              <a:latin typeface="Nunito"/>
              <a:ea typeface="Nunito"/>
              <a:cs typeface="Nunito"/>
              <a:sym typeface="Nunito"/>
            </a:endParaRPr>
          </a:p>
          <a:p>
            <a:pPr indent="-317500" lvl="0" marL="457200" rtl="0" algn="l">
              <a:spcBef>
                <a:spcPts val="0"/>
              </a:spcBef>
              <a:spcAft>
                <a:spcPts val="0"/>
              </a:spcAft>
              <a:buClr>
                <a:srgbClr val="695D46"/>
              </a:buClr>
              <a:buSzPts val="1400"/>
              <a:buFont typeface="Nunito"/>
              <a:buChar char="●"/>
            </a:pPr>
            <a:r>
              <a:rPr b="1" lang="en">
                <a:solidFill>
                  <a:srgbClr val="695D46"/>
                </a:solidFill>
                <a:latin typeface="Nunito"/>
                <a:ea typeface="Nunito"/>
                <a:cs typeface="Nunito"/>
                <a:sym typeface="Nunito"/>
              </a:rPr>
              <a:t>How to apply</a:t>
            </a:r>
            <a:r>
              <a:rPr lang="en">
                <a:solidFill>
                  <a:srgbClr val="695D46"/>
                </a:solidFill>
                <a:latin typeface="Nunito"/>
                <a:ea typeface="Nunito"/>
                <a:cs typeface="Nunito"/>
                <a:sym typeface="Nunito"/>
              </a:rPr>
              <a:t>፡ Automatic for those who filed a tax return in 2018 or 2019 or receive Social Security benefits. Haven’t received it? Check </a:t>
            </a:r>
            <a:r>
              <a:rPr lang="en" u="sng">
                <a:solidFill>
                  <a:schemeClr val="hlink"/>
                </a:solidFill>
                <a:latin typeface="Nunito"/>
                <a:ea typeface="Nunito"/>
                <a:cs typeface="Nunito"/>
                <a:sym typeface="Nunito"/>
                <a:hlinkClick r:id="rId3"/>
              </a:rPr>
              <a:t>https://www.irs.gov/coronavirus/get-my-payment</a:t>
            </a:r>
            <a:r>
              <a:rPr lang="en">
                <a:solidFill>
                  <a:srgbClr val="695D46"/>
                </a:solidFill>
                <a:latin typeface="Nunito"/>
                <a:ea typeface="Nunito"/>
                <a:cs typeface="Nunito"/>
                <a:sym typeface="Nunito"/>
              </a:rPr>
              <a:t>. </a:t>
            </a:r>
            <a:endParaRPr>
              <a:solidFill>
                <a:srgbClr val="695D46"/>
              </a:solidFill>
              <a:latin typeface="Nunito"/>
              <a:ea typeface="Nunito"/>
              <a:cs typeface="Nunito"/>
              <a:sym typeface="Nunito"/>
            </a:endParaRPr>
          </a:p>
          <a:p>
            <a:pPr indent="-317500" lvl="0" marL="457200" rtl="0" algn="l">
              <a:spcBef>
                <a:spcPts val="0"/>
              </a:spcBef>
              <a:spcAft>
                <a:spcPts val="0"/>
              </a:spcAft>
              <a:buClr>
                <a:srgbClr val="695D46"/>
              </a:buClr>
              <a:buSzPts val="1400"/>
              <a:buFont typeface="Nunito"/>
              <a:buChar char="●"/>
            </a:pPr>
            <a:r>
              <a:rPr lang="en">
                <a:solidFill>
                  <a:srgbClr val="695D46"/>
                </a:solidFill>
                <a:latin typeface="Nunito"/>
                <a:ea typeface="Nunito"/>
                <a:cs typeface="Nunito"/>
                <a:sym typeface="Nunito"/>
              </a:rPr>
              <a:t>Non-filers: </a:t>
            </a:r>
            <a:r>
              <a:rPr lang="en" u="sng">
                <a:solidFill>
                  <a:schemeClr val="hlink"/>
                </a:solidFill>
                <a:latin typeface="Nunito"/>
                <a:ea typeface="Nunito"/>
                <a:cs typeface="Nunito"/>
                <a:sym typeface="Nunito"/>
                <a:hlinkClick r:id="rId4"/>
              </a:rPr>
              <a:t>https://www.irs.gov/coronavirus/non-filers-enter-payment-info-here</a:t>
            </a:r>
            <a:r>
              <a:rPr lang="en">
                <a:solidFill>
                  <a:srgbClr val="695D46"/>
                </a:solidFill>
                <a:latin typeface="Nunito"/>
                <a:ea typeface="Nunito"/>
                <a:cs typeface="Nunito"/>
                <a:sym typeface="Nunito"/>
              </a:rPr>
              <a:t>. </a:t>
            </a:r>
            <a:endParaRPr>
              <a:solidFill>
                <a:srgbClr val="695D46"/>
              </a:solidFill>
              <a:latin typeface="Nunito"/>
              <a:ea typeface="Nunito"/>
              <a:cs typeface="Nunito"/>
              <a:sym typeface="Nunito"/>
            </a:endParaRPr>
          </a:p>
          <a:p>
            <a:pPr indent="-317500" lvl="0" marL="457200" rtl="0" algn="l">
              <a:spcBef>
                <a:spcPts val="0"/>
              </a:spcBef>
              <a:spcAft>
                <a:spcPts val="0"/>
              </a:spcAft>
              <a:buClr>
                <a:srgbClr val="695D46"/>
              </a:buClr>
              <a:buSzPts val="1400"/>
              <a:buFont typeface="Nunito"/>
              <a:buChar char="●"/>
            </a:pPr>
            <a:r>
              <a:rPr lang="en">
                <a:solidFill>
                  <a:srgbClr val="695D46"/>
                </a:solidFill>
                <a:latin typeface="Nunito"/>
                <a:ea typeface="Nunito"/>
                <a:cs typeface="Nunito"/>
                <a:sym typeface="Nunito"/>
              </a:rPr>
              <a:t>IRS has now set a deadline of </a:t>
            </a:r>
            <a:r>
              <a:rPr b="1" lang="en">
                <a:solidFill>
                  <a:srgbClr val="695D46"/>
                </a:solidFill>
                <a:latin typeface="Nunito"/>
                <a:ea typeface="Nunito"/>
                <a:cs typeface="Nunito"/>
                <a:sym typeface="Nunito"/>
              </a:rPr>
              <a:t>May 5</a:t>
            </a:r>
            <a:r>
              <a:rPr lang="en">
                <a:solidFill>
                  <a:srgbClr val="695D46"/>
                </a:solidFill>
                <a:latin typeface="Nunito"/>
                <a:ea typeface="Nunito"/>
                <a:cs typeface="Nunito"/>
                <a:sym typeface="Nunito"/>
              </a:rPr>
              <a:t> for SSI and VA beneficiaries who do not file taxes to submit their dependent information.  </a:t>
            </a:r>
            <a:endParaRPr>
              <a:solidFill>
                <a:srgbClr val="695D46"/>
              </a:solidFill>
              <a:latin typeface="Nunito"/>
              <a:ea typeface="Nunito"/>
              <a:cs typeface="Nunito"/>
              <a:sym typeface="Nunito"/>
            </a:endParaRPr>
          </a:p>
          <a:p>
            <a:pPr indent="0" lvl="0" marL="0" rtl="0" algn="l">
              <a:spcBef>
                <a:spcPts val="0"/>
              </a:spcBef>
              <a:spcAft>
                <a:spcPts val="0"/>
              </a:spcAft>
              <a:buNone/>
            </a:pPr>
            <a:r>
              <a:t/>
            </a:r>
            <a:endParaRPr>
              <a:solidFill>
                <a:srgbClr val="695D46"/>
              </a:solidFill>
              <a:latin typeface="Nunito"/>
              <a:ea typeface="Nunito"/>
              <a:cs typeface="Nunito"/>
              <a:sym typeface="Nunito"/>
            </a:endParaRPr>
          </a:p>
        </p:txBody>
      </p:sp>
      <p:cxnSp>
        <p:nvCxnSpPr>
          <p:cNvPr id="185" name="Google Shape;185;p28"/>
          <p:cNvCxnSpPr/>
          <p:nvPr/>
        </p:nvCxnSpPr>
        <p:spPr>
          <a:xfrm flipH="1">
            <a:off x="311700" y="1010925"/>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86" name="Google Shape;186;p28"/>
          <p:cNvSpPr txBox="1"/>
          <p:nvPr/>
        </p:nvSpPr>
        <p:spPr>
          <a:xfrm>
            <a:off x="4572000" y="1067475"/>
            <a:ext cx="4260300" cy="3727800"/>
          </a:xfrm>
          <a:prstGeom prst="rect">
            <a:avLst/>
          </a:prstGeom>
          <a:noFill/>
          <a:ln>
            <a:noFill/>
          </a:ln>
        </p:spPr>
        <p:txBody>
          <a:bodyPr anchorCtr="0" anchor="t" bIns="0" lIns="91425" spcFirstLastPara="1" rIns="91425" wrap="square" tIns="0">
            <a:noAutofit/>
          </a:bodyPr>
          <a:lstStyle/>
          <a:p>
            <a:pPr indent="-304800" lvl="0" marL="4572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የሶሻል ሴኩሪቲ ቁጥር ላላቸው የዩ.ኤስ ነዋሪዎች ይህን ድጎማ ማግኘት ይችላሉ። እነኝህም እንደ፦</a:t>
            </a:r>
            <a:endParaRPr sz="1200">
              <a:solidFill>
                <a:srgbClr val="695D46"/>
              </a:solidFill>
              <a:latin typeface="Nunito"/>
              <a:ea typeface="Nunito"/>
              <a:cs typeface="Nunito"/>
              <a:sym typeface="Nunito"/>
            </a:endParaRPr>
          </a:p>
          <a:p>
            <a:pPr indent="-304800" lvl="1" marL="9144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የአሜሪካ ዜግነት ያላቸው</a:t>
            </a:r>
            <a:endParaRPr sz="1200">
              <a:solidFill>
                <a:srgbClr val="695D46"/>
              </a:solidFill>
              <a:latin typeface="Nunito"/>
              <a:ea typeface="Nunito"/>
              <a:cs typeface="Nunito"/>
              <a:sym typeface="Nunito"/>
            </a:endParaRPr>
          </a:p>
          <a:p>
            <a:pPr indent="-304800" lvl="1" marL="9144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ግሪን ካርድ ያላቸው</a:t>
            </a:r>
            <a:endParaRPr sz="1200">
              <a:solidFill>
                <a:srgbClr val="695D46"/>
              </a:solidFill>
              <a:latin typeface="Nunito"/>
              <a:ea typeface="Nunito"/>
              <a:cs typeface="Nunito"/>
              <a:sym typeface="Nunito"/>
            </a:endParaRPr>
          </a:p>
          <a:p>
            <a:pPr indent="-304800" lvl="1" marL="9144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በሕጋዊ  መንገድ በዋነኝነት ዩ.ኤስ ነዋሪዎች</a:t>
            </a:r>
            <a:endParaRPr sz="1200">
              <a:solidFill>
                <a:srgbClr val="695D46"/>
              </a:solidFill>
              <a:latin typeface="Nunito"/>
              <a:ea typeface="Nunito"/>
              <a:cs typeface="Nunito"/>
              <a:sym typeface="Nunito"/>
            </a:endParaRPr>
          </a:p>
          <a:p>
            <a:pPr indent="-304800" lvl="1" marL="9144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የሌላ ግብር/ታክስ ከፋይ ጥገኞች ያልሆኑ እና ከተወሰን መጠን በታች ገቢ ላላቸው፤ </a:t>
            </a:r>
            <a:endParaRPr sz="1200">
              <a:solidFill>
                <a:srgbClr val="695D46"/>
              </a:solidFill>
              <a:latin typeface="Nunito"/>
              <a:ea typeface="Nunito"/>
              <a:cs typeface="Nunito"/>
              <a:sym typeface="Nunito"/>
            </a:endParaRPr>
          </a:p>
          <a:p>
            <a:pPr indent="-304800" lvl="0" marL="457200" rtl="0" algn="l">
              <a:spcBef>
                <a:spcPts val="0"/>
              </a:spcBef>
              <a:spcAft>
                <a:spcPts val="0"/>
              </a:spcAft>
              <a:buClr>
                <a:srgbClr val="695D46"/>
              </a:buClr>
              <a:buSzPts val="1200"/>
              <a:buFont typeface="Nunito"/>
              <a:buChar char="●"/>
            </a:pPr>
            <a:r>
              <a:rPr b="1" lang="en" sz="1200">
                <a:solidFill>
                  <a:srgbClr val="695D46"/>
                </a:solidFill>
                <a:latin typeface="Nunito"/>
                <a:ea typeface="Nunito"/>
                <a:cs typeface="Nunito"/>
                <a:sym typeface="Nunito"/>
              </a:rPr>
              <a:t>እንዴት ማመልከት እንደሚቻል፦</a:t>
            </a:r>
            <a:r>
              <a:rPr lang="en" sz="1200">
                <a:solidFill>
                  <a:srgbClr val="695D46"/>
                </a:solidFill>
                <a:latin typeface="Nunito"/>
                <a:ea typeface="Nunito"/>
                <a:cs typeface="Nunito"/>
                <a:sym typeface="Nunito"/>
              </a:rPr>
              <a:t> በ 2018 ወይም በ 2019 ግብር/ታክስ የከፈሉ ወይም የሶሻል ሴኩሪቲ ጥቅማ ጥቅሞች የሚያገኙ አይ.አር.ኤስ/IRS እራሱ ይልካል፣ ነገር ግን ክፍያውን ካላገኙ መረጃዎን እዚህ ድህረ-ገጽ ያስገቡ፦ </a:t>
            </a:r>
            <a:r>
              <a:rPr lang="en" sz="1200" u="sng">
                <a:solidFill>
                  <a:srgbClr val="01AFD1"/>
                </a:solidFill>
                <a:latin typeface="Nunito"/>
                <a:ea typeface="Nunito"/>
                <a:cs typeface="Nunito"/>
                <a:sym typeface="Nunito"/>
                <a:hlinkClick r:id="rId5"/>
              </a:rPr>
              <a:t>https://www.irs.gov/coronavirus/get-my-payment</a:t>
            </a:r>
            <a:r>
              <a:rPr lang="en" sz="1200">
                <a:solidFill>
                  <a:srgbClr val="695D46"/>
                </a:solidFill>
                <a:latin typeface="Nunito"/>
                <a:ea typeface="Nunito"/>
                <a:cs typeface="Nunito"/>
                <a:sym typeface="Nunito"/>
              </a:rPr>
              <a:t>. </a:t>
            </a:r>
            <a:endParaRPr sz="1200">
              <a:solidFill>
                <a:srgbClr val="695D46"/>
              </a:solidFill>
              <a:latin typeface="Nunito"/>
              <a:ea typeface="Nunito"/>
              <a:cs typeface="Nunito"/>
              <a:sym typeface="Nunito"/>
            </a:endParaRPr>
          </a:p>
          <a:p>
            <a:pPr indent="-304800" lvl="0" marL="4572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ታክስ/ግብር የማይከፍሉ ከሆነ መረጃዎን እዚህ ድህረ-ገጽ ያስገቡ፦ </a:t>
            </a:r>
            <a:r>
              <a:rPr lang="en" sz="1200" u="sng">
                <a:solidFill>
                  <a:srgbClr val="01AFD1"/>
                </a:solidFill>
                <a:latin typeface="Nunito"/>
                <a:ea typeface="Nunito"/>
                <a:cs typeface="Nunito"/>
                <a:sym typeface="Nunito"/>
                <a:hlinkClick r:id="rId6"/>
              </a:rPr>
              <a:t>https://www.irs.gov/coronavirus/non-filers-enter-payment-info-here</a:t>
            </a:r>
            <a:r>
              <a:rPr lang="en" sz="1200">
                <a:solidFill>
                  <a:srgbClr val="695D46"/>
                </a:solidFill>
                <a:latin typeface="Nunito"/>
                <a:ea typeface="Nunito"/>
                <a:cs typeface="Nunito"/>
                <a:sym typeface="Nunito"/>
              </a:rPr>
              <a:t>.</a:t>
            </a:r>
            <a:endParaRPr sz="1200">
              <a:solidFill>
                <a:srgbClr val="695D46"/>
              </a:solidFill>
              <a:latin typeface="Nunito"/>
              <a:ea typeface="Nunito"/>
              <a:cs typeface="Nunito"/>
              <a:sym typeface="Nunito"/>
            </a:endParaRPr>
          </a:p>
          <a:p>
            <a:pPr indent="-304800" lvl="0" marL="4572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ታክ</a:t>
            </a:r>
            <a:r>
              <a:rPr lang="en" sz="1200">
                <a:solidFill>
                  <a:srgbClr val="695D46"/>
                </a:solidFill>
                <a:latin typeface="Nunito"/>
                <a:ea typeface="Nunito"/>
                <a:cs typeface="Nunito"/>
                <a:sym typeface="Nunito"/>
              </a:rPr>
              <a:t>ስ/ግብር የማይከፍሉ ውይም የኤስ.ኤስ.አይ እና ለቬኤ ተጠቃሚ ከሆኑ፣ የጥገኞችዎትን መረጃ የማስገቢያ/የመሙያ ጊዜ አይ.አር.ኤስ/IRS አሁን እስከ ሜይ 5 ገደቡን አራዝመዋል።</a:t>
            </a:r>
            <a:endParaRPr sz="1200">
              <a:solidFill>
                <a:srgbClr val="695D46"/>
              </a:solidFill>
              <a:latin typeface="Nunito"/>
              <a:ea typeface="Nunito"/>
              <a:cs typeface="Nunito"/>
              <a:sym typeface="Nunito"/>
            </a:endParaRPr>
          </a:p>
          <a:p>
            <a:pPr indent="0" lvl="0" marL="914400" rtl="0" algn="l">
              <a:spcBef>
                <a:spcPts val="0"/>
              </a:spcBef>
              <a:spcAft>
                <a:spcPts val="0"/>
              </a:spcAft>
              <a:buNone/>
            </a:pPr>
            <a:r>
              <a:rPr lang="en" sz="1200">
                <a:solidFill>
                  <a:srgbClr val="695D46"/>
                </a:solidFill>
                <a:latin typeface="Nunito"/>
                <a:ea typeface="Nunito"/>
                <a:cs typeface="Nunito"/>
                <a:sym typeface="Nunito"/>
              </a:rPr>
              <a:t> </a:t>
            </a:r>
            <a:endParaRPr sz="1200">
              <a:solidFill>
                <a:srgbClr val="695D46"/>
              </a:solidFill>
              <a:latin typeface="Nunito"/>
              <a:ea typeface="Nunito"/>
              <a:cs typeface="Nunito"/>
              <a:sym typeface="Nunito"/>
            </a:endParaRPr>
          </a:p>
          <a:p>
            <a:pPr indent="0" lvl="0" marL="0" rtl="0" algn="l">
              <a:spcBef>
                <a:spcPts val="0"/>
              </a:spcBef>
              <a:spcAft>
                <a:spcPts val="0"/>
              </a:spcAft>
              <a:buNone/>
            </a:pPr>
            <a:r>
              <a:t/>
            </a:r>
            <a:endParaRPr sz="1200">
              <a:solidFill>
                <a:srgbClr val="695D46"/>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9"/>
          <p:cNvSpPr txBox="1"/>
          <p:nvPr>
            <p:ph idx="4294967295" type="title"/>
          </p:nvPr>
        </p:nvSpPr>
        <p:spPr>
          <a:xfrm>
            <a:off x="311700" y="473325"/>
            <a:ext cx="8520600" cy="53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“Stimulus”/ CARES Act household relief check</a:t>
            </a:r>
            <a:endParaRPr sz="2400"/>
          </a:p>
        </p:txBody>
      </p:sp>
      <p:sp>
        <p:nvSpPr>
          <p:cNvPr id="192" name="Google Shape;192;p29"/>
          <p:cNvSpPr txBox="1"/>
          <p:nvPr/>
        </p:nvSpPr>
        <p:spPr>
          <a:xfrm>
            <a:off x="311700" y="1111650"/>
            <a:ext cx="4260300" cy="337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800">
                <a:solidFill>
                  <a:srgbClr val="695D46"/>
                </a:solidFill>
                <a:latin typeface="Nunito"/>
                <a:ea typeface="Nunito"/>
                <a:cs typeface="Nunito"/>
                <a:sym typeface="Nunito"/>
              </a:rPr>
              <a:t>How much is the Payment?</a:t>
            </a:r>
            <a:endParaRPr sz="1800">
              <a:solidFill>
                <a:srgbClr val="695D46"/>
              </a:solidFill>
              <a:latin typeface="Nunito"/>
              <a:ea typeface="Nunito"/>
              <a:cs typeface="Nunito"/>
              <a:sym typeface="Nunito"/>
            </a:endParaRPr>
          </a:p>
          <a:p>
            <a:pPr indent="0" lvl="0" marL="0" rtl="0" algn="l">
              <a:spcBef>
                <a:spcPts val="0"/>
              </a:spcBef>
              <a:spcAft>
                <a:spcPts val="0"/>
              </a:spcAft>
              <a:buNone/>
            </a:pPr>
            <a:r>
              <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For those that make less than or up to $75,000 a year, up to $1,200 for an individual adult</a:t>
            </a:r>
            <a:endParaRPr sz="1600">
              <a:solidFill>
                <a:srgbClr val="695D46"/>
              </a:solidFill>
              <a:latin typeface="Nunito"/>
              <a:ea typeface="Nunito"/>
              <a:cs typeface="Nunito"/>
              <a:sym typeface="Nunito"/>
            </a:endParaRPr>
          </a:p>
          <a:p>
            <a:pPr indent="-330200" lvl="1" marL="9144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Plus $500 for each qualifying child (a dependent under 17 years of age)</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The payments will not count as income or assets for public benefits purposes, and they are not taxable</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Excluded from counting as an asset for SSI purposes for one year after receipt</a:t>
            </a:r>
            <a:endParaRPr sz="1600">
              <a:solidFill>
                <a:srgbClr val="695D46"/>
              </a:solidFill>
              <a:latin typeface="Nunito"/>
              <a:ea typeface="Nunito"/>
              <a:cs typeface="Nunito"/>
              <a:sym typeface="Nunito"/>
            </a:endParaRPr>
          </a:p>
          <a:p>
            <a:pPr indent="0" lvl="0" marL="0" rtl="0" algn="l">
              <a:spcBef>
                <a:spcPts val="0"/>
              </a:spcBef>
              <a:spcAft>
                <a:spcPts val="0"/>
              </a:spcAft>
              <a:buNone/>
            </a:pPr>
            <a:r>
              <a:t/>
            </a:r>
            <a:endParaRPr sz="1600">
              <a:solidFill>
                <a:srgbClr val="695D46"/>
              </a:solidFill>
              <a:latin typeface="Nunito"/>
              <a:ea typeface="Nunito"/>
              <a:cs typeface="Nunito"/>
              <a:sym typeface="Nunito"/>
            </a:endParaRPr>
          </a:p>
        </p:txBody>
      </p:sp>
      <p:cxnSp>
        <p:nvCxnSpPr>
          <p:cNvPr id="193" name="Google Shape;193;p29"/>
          <p:cNvCxnSpPr/>
          <p:nvPr/>
        </p:nvCxnSpPr>
        <p:spPr>
          <a:xfrm flipH="1">
            <a:off x="311700" y="1010925"/>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94" name="Google Shape;194;p29"/>
          <p:cNvSpPr txBox="1"/>
          <p:nvPr/>
        </p:nvSpPr>
        <p:spPr>
          <a:xfrm>
            <a:off x="4734175" y="1111650"/>
            <a:ext cx="4260300" cy="33777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1800">
                <a:solidFill>
                  <a:srgbClr val="695D46"/>
                </a:solidFill>
                <a:latin typeface="Nunito"/>
                <a:ea typeface="Nunito"/>
                <a:cs typeface="Nunito"/>
                <a:sym typeface="Nunito"/>
              </a:rPr>
              <a:t>የእስቲሙለስ ክፍያው ምን ያህል ነው?</a:t>
            </a:r>
            <a:endParaRPr sz="1800">
              <a:solidFill>
                <a:srgbClr val="695D46"/>
              </a:solidFill>
              <a:latin typeface="Nunito"/>
              <a:ea typeface="Nunito"/>
              <a:cs typeface="Nunito"/>
              <a:sym typeface="Nunito"/>
            </a:endParaRPr>
          </a:p>
          <a:p>
            <a:pPr indent="0" lvl="0" marL="0" rtl="0" algn="l">
              <a:spcBef>
                <a:spcPts val="0"/>
              </a:spcBef>
              <a:spcAft>
                <a:spcPts val="0"/>
              </a:spcAft>
              <a:buNone/>
            </a:pPr>
            <a:r>
              <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በዓመት እስከ $75,000 ወይም በታች ገቢ ለሚያገኙ፣ ለአንድ ግለሰብ እስከ $1,200 ያገኛሉ። </a:t>
            </a:r>
            <a:endParaRPr sz="1600">
              <a:solidFill>
                <a:srgbClr val="695D46"/>
              </a:solidFill>
              <a:latin typeface="Nunito"/>
              <a:ea typeface="Nunito"/>
              <a:cs typeface="Nunito"/>
              <a:sym typeface="Nunito"/>
            </a:endParaRPr>
          </a:p>
          <a:p>
            <a:pPr indent="-330200" lvl="1" marL="9144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ለእያንዳንዱ ልጅዎ ወይም ከ ከ 17 ዓመት በታች ለሆነ ጥገኛ $500 ያገኛሉ</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ክፍያዎቹ በመንግሥት ለሚሰጡ ሌሎች ድጎማዎች/ ጥቅማ ጥቅሞች እንደ ገቢ ወይም ንብረት/እሴት አይቆጠሩም፤ እንዲሁም ታክስ/ግብር አይቆረጥባቸውም።</a:t>
            </a:r>
            <a:endParaRPr sz="1600">
              <a:solidFill>
                <a:srgbClr val="695D46"/>
              </a:solidFill>
              <a:latin typeface="Nunito"/>
              <a:ea typeface="Nunito"/>
              <a:cs typeface="Nunito"/>
              <a:sym typeface="Nunito"/>
            </a:endParaRPr>
          </a:p>
          <a:p>
            <a:pPr indent="-330200" lvl="0" marL="457200" rtl="0" algn="l">
              <a:spcBef>
                <a:spcPts val="0"/>
              </a:spcBef>
              <a:spcAft>
                <a:spcPts val="0"/>
              </a:spcAft>
              <a:buClr>
                <a:srgbClr val="695D46"/>
              </a:buClr>
              <a:buSzPts val="1600"/>
              <a:buFont typeface="Nunito"/>
              <a:buChar char="●"/>
            </a:pPr>
            <a:r>
              <a:rPr lang="en" sz="1600">
                <a:solidFill>
                  <a:srgbClr val="695D46"/>
                </a:solidFill>
                <a:latin typeface="Nunito"/>
                <a:ea typeface="Nunito"/>
                <a:cs typeface="Nunito"/>
                <a:sym typeface="Nunito"/>
              </a:rPr>
              <a:t>ከደረስዎት አንድ ዓመት በኋላ፣ ለኤ.ስ.ስ/SSI እንደ እሴት መሥፈርት ሆኖ መቆጠር አይችልም። </a:t>
            </a:r>
            <a:endParaRPr sz="1600">
              <a:solidFill>
                <a:srgbClr val="695D46"/>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0"/>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Resources for </a:t>
            </a:r>
            <a:r>
              <a:rPr lang="en" sz="2600"/>
              <a:t>Undocumented Immigrants</a:t>
            </a:r>
            <a:endParaRPr sz="2600"/>
          </a:p>
          <a:p>
            <a:pPr indent="0" lvl="0" marL="0" rtl="0" algn="l">
              <a:spcBef>
                <a:spcPts val="0"/>
              </a:spcBef>
              <a:spcAft>
                <a:spcPts val="0"/>
              </a:spcAft>
              <a:buNone/>
            </a:pPr>
            <a:r>
              <a:rPr lang="en" sz="2400"/>
              <a:t>ሕጋዊ </a:t>
            </a:r>
            <a:r>
              <a:rPr lang="en" sz="2400"/>
              <a:t>ወረቀት ለሌላቸው ስደተኞች የሚጠቅሙ መረጃዎች</a:t>
            </a:r>
            <a:endParaRPr sz="2400"/>
          </a:p>
        </p:txBody>
      </p:sp>
      <p:sp>
        <p:nvSpPr>
          <p:cNvPr id="200" name="Google Shape;200;p30"/>
          <p:cNvSpPr txBox="1"/>
          <p:nvPr>
            <p:ph idx="4294967295" type="body"/>
          </p:nvPr>
        </p:nvSpPr>
        <p:spPr>
          <a:xfrm>
            <a:off x="311700" y="1354125"/>
            <a:ext cx="4260300" cy="35922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1000"/>
              </a:spcBef>
              <a:spcAft>
                <a:spcPts val="0"/>
              </a:spcAft>
              <a:buClr>
                <a:srgbClr val="695D46"/>
              </a:buClr>
              <a:buSzPts val="1400"/>
              <a:buFont typeface="Nunito"/>
              <a:buChar char="●"/>
            </a:pPr>
            <a:r>
              <a:rPr lang="en" sz="1400" u="sng">
                <a:solidFill>
                  <a:schemeClr val="hlink"/>
                </a:solidFill>
                <a:highlight>
                  <a:srgbClr val="FFFFFF"/>
                </a:highlight>
                <a:latin typeface="Nunito"/>
                <a:ea typeface="Nunito"/>
                <a:cs typeface="Nunito"/>
                <a:sym typeface="Nunito"/>
                <a:hlinkClick r:id="rId3"/>
              </a:rPr>
              <a:t>EventsDC</a:t>
            </a:r>
            <a:r>
              <a:rPr lang="en" sz="1400">
                <a:solidFill>
                  <a:srgbClr val="222222"/>
                </a:solidFill>
                <a:highlight>
                  <a:srgbClr val="FFFFFF"/>
                </a:highlight>
                <a:latin typeface="Nunito"/>
                <a:ea typeface="Nunito"/>
                <a:cs typeface="Nunito"/>
                <a:sym typeface="Nunito"/>
              </a:rPr>
              <a:t> fund for undocumented workers in hospitality and restaurant sector.</a:t>
            </a:r>
            <a:endParaRPr sz="1400">
              <a:solidFill>
                <a:srgbClr val="222222"/>
              </a:solidFill>
              <a:highlight>
                <a:srgbClr val="FFFFFF"/>
              </a:highlight>
              <a:latin typeface="Nunito"/>
              <a:ea typeface="Nunito"/>
              <a:cs typeface="Nunito"/>
              <a:sym typeface="Nunito"/>
            </a:endParaRPr>
          </a:p>
          <a:p>
            <a:pPr indent="-317500" lvl="0" marL="457200" rtl="0" algn="l">
              <a:lnSpc>
                <a:spcPct val="150000"/>
              </a:lnSpc>
              <a:spcBef>
                <a:spcPts val="1000"/>
              </a:spcBef>
              <a:spcAft>
                <a:spcPts val="0"/>
              </a:spcAft>
              <a:buClr>
                <a:srgbClr val="222222"/>
              </a:buClr>
              <a:buSzPts val="1400"/>
              <a:buFont typeface="Nunito"/>
              <a:buChar char="●"/>
            </a:pPr>
            <a:r>
              <a:rPr lang="en" sz="1400" u="sng">
                <a:solidFill>
                  <a:schemeClr val="hlink"/>
                </a:solidFill>
                <a:latin typeface="Nunito"/>
                <a:ea typeface="Nunito"/>
                <a:cs typeface="Nunito"/>
                <a:sym typeface="Nunito"/>
                <a:hlinkClick r:id="rId4"/>
              </a:rPr>
              <a:t>UndocuScholars</a:t>
            </a:r>
            <a:r>
              <a:rPr lang="en" sz="1400" u="sng">
                <a:solidFill>
                  <a:srgbClr val="3D4594"/>
                </a:solidFill>
                <a:latin typeface="Nunito"/>
                <a:ea typeface="Nunito"/>
                <a:cs typeface="Nunito"/>
                <a:sym typeface="Nunito"/>
              </a:rPr>
              <a:t> (</a:t>
            </a:r>
            <a:r>
              <a:rPr lang="en" sz="1400" u="sng">
                <a:solidFill>
                  <a:schemeClr val="hlink"/>
                </a:solidFill>
                <a:latin typeface="Nunito"/>
                <a:ea typeface="Nunito"/>
                <a:cs typeface="Nunito"/>
                <a:sym typeface="Nunito"/>
                <a:hlinkClick r:id="rId5"/>
              </a:rPr>
              <a:t>https://www.undocuscholars.com)</a:t>
            </a:r>
            <a:endParaRPr sz="1400" u="sng">
              <a:solidFill>
                <a:schemeClr val="hlink"/>
              </a:solidFill>
              <a:latin typeface="Nunito"/>
              <a:ea typeface="Nunito"/>
              <a:cs typeface="Nunito"/>
              <a:sym typeface="Nunito"/>
            </a:endParaRPr>
          </a:p>
          <a:p>
            <a:pPr indent="-317500" lvl="0" marL="457200" rtl="0" algn="l">
              <a:lnSpc>
                <a:spcPct val="150000"/>
              </a:lnSpc>
              <a:spcBef>
                <a:spcPts val="1000"/>
              </a:spcBef>
              <a:spcAft>
                <a:spcPts val="0"/>
              </a:spcAft>
              <a:buClr>
                <a:schemeClr val="hlink"/>
              </a:buClr>
              <a:buSzPts val="1400"/>
              <a:buFont typeface="Nunito"/>
              <a:buChar char="●"/>
            </a:pPr>
            <a:r>
              <a:rPr lang="en" sz="1400" u="sng">
                <a:solidFill>
                  <a:schemeClr val="hlink"/>
                </a:solidFill>
                <a:latin typeface="Nunito"/>
                <a:ea typeface="Nunito"/>
                <a:cs typeface="Nunito"/>
                <a:sym typeface="Nunito"/>
                <a:hlinkClick r:id="rId6"/>
              </a:rPr>
              <a:t>Protecting Immigrant Families</a:t>
            </a:r>
            <a:endParaRPr sz="1400">
              <a:solidFill>
                <a:srgbClr val="222222"/>
              </a:solidFill>
              <a:highlight>
                <a:srgbClr val="FFFFFF"/>
              </a:highlight>
              <a:latin typeface="Nunito"/>
              <a:ea typeface="Nunito"/>
              <a:cs typeface="Nunito"/>
              <a:sym typeface="Nunito"/>
            </a:endParaRPr>
          </a:p>
          <a:p>
            <a:pPr indent="-317500" lvl="0" marL="457200" rtl="0" algn="l">
              <a:lnSpc>
                <a:spcPct val="150000"/>
              </a:lnSpc>
              <a:spcBef>
                <a:spcPts val="1000"/>
              </a:spcBef>
              <a:spcAft>
                <a:spcPts val="0"/>
              </a:spcAft>
              <a:buClr>
                <a:srgbClr val="222222"/>
              </a:buClr>
              <a:buSzPts val="1400"/>
              <a:buFont typeface="Nunito"/>
              <a:buChar char="●"/>
            </a:pPr>
            <a:r>
              <a:rPr lang="en" sz="1400" u="sng">
                <a:solidFill>
                  <a:schemeClr val="hlink"/>
                </a:solidFill>
                <a:highlight>
                  <a:srgbClr val="FFFFFF"/>
                </a:highlight>
                <a:latin typeface="Nunito"/>
                <a:ea typeface="Nunito"/>
                <a:cs typeface="Nunito"/>
                <a:sym typeface="Nunito"/>
                <a:hlinkClick r:id="rId7"/>
              </a:rPr>
              <a:t>DC Healthcare Alliance</a:t>
            </a:r>
            <a:r>
              <a:rPr lang="en" sz="1400">
                <a:solidFill>
                  <a:srgbClr val="222222"/>
                </a:solidFill>
                <a:highlight>
                  <a:srgbClr val="FFFFFF"/>
                </a:highlight>
                <a:latin typeface="Nunito"/>
                <a:ea typeface="Nunito"/>
                <a:cs typeface="Nunito"/>
                <a:sym typeface="Nunito"/>
              </a:rPr>
              <a:t> and </a:t>
            </a:r>
            <a:r>
              <a:rPr lang="en" sz="1400" u="sng">
                <a:solidFill>
                  <a:schemeClr val="hlink"/>
                </a:solidFill>
                <a:highlight>
                  <a:srgbClr val="FFFFFF"/>
                </a:highlight>
                <a:latin typeface="Nunito"/>
                <a:ea typeface="Nunito"/>
                <a:cs typeface="Nunito"/>
                <a:sym typeface="Nunito"/>
                <a:hlinkClick r:id="rId8"/>
              </a:rPr>
              <a:t>Immigrant Children’s Program</a:t>
            </a:r>
            <a:endParaRPr sz="1400">
              <a:solidFill>
                <a:srgbClr val="222222"/>
              </a:solidFill>
              <a:highlight>
                <a:srgbClr val="FFFFFF"/>
              </a:highlight>
              <a:latin typeface="Nunito"/>
              <a:ea typeface="Nunito"/>
              <a:cs typeface="Nunito"/>
              <a:sym typeface="Nunito"/>
            </a:endParaRPr>
          </a:p>
          <a:p>
            <a:pPr indent="0" lvl="0" marL="457200" rtl="0" algn="l">
              <a:lnSpc>
                <a:spcPct val="150000"/>
              </a:lnSpc>
              <a:spcBef>
                <a:spcPts val="1000"/>
              </a:spcBef>
              <a:spcAft>
                <a:spcPts val="0"/>
              </a:spcAft>
              <a:buNone/>
            </a:pPr>
            <a:r>
              <a:t/>
            </a:r>
            <a:endParaRPr sz="1400">
              <a:solidFill>
                <a:srgbClr val="222222"/>
              </a:solidFill>
              <a:highlight>
                <a:srgbClr val="FFFFFF"/>
              </a:highlight>
              <a:latin typeface="Nunito"/>
              <a:ea typeface="Nunito"/>
              <a:cs typeface="Nunito"/>
              <a:sym typeface="Nunito"/>
            </a:endParaRPr>
          </a:p>
        </p:txBody>
      </p:sp>
      <p:cxnSp>
        <p:nvCxnSpPr>
          <p:cNvPr id="201" name="Google Shape;201;p30"/>
          <p:cNvCxnSpPr/>
          <p:nvPr/>
        </p:nvCxnSpPr>
        <p:spPr>
          <a:xfrm flipH="1">
            <a:off x="447525" y="1106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202" name="Google Shape;202;p30"/>
          <p:cNvSpPr txBox="1"/>
          <p:nvPr>
            <p:ph idx="4294967295" type="body"/>
          </p:nvPr>
        </p:nvSpPr>
        <p:spPr>
          <a:xfrm>
            <a:off x="4734175" y="1354125"/>
            <a:ext cx="4260300" cy="35922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1000"/>
              </a:spcBef>
              <a:spcAft>
                <a:spcPts val="0"/>
              </a:spcAft>
              <a:buClr>
                <a:srgbClr val="695D46"/>
              </a:buClr>
              <a:buSzPts val="1400"/>
              <a:buFont typeface="Nunito"/>
              <a:buChar char="●"/>
            </a:pPr>
            <a:r>
              <a:rPr lang="en" sz="1400" u="sng">
                <a:solidFill>
                  <a:schemeClr val="hlink"/>
                </a:solidFill>
                <a:highlight>
                  <a:srgbClr val="FFFFFF"/>
                </a:highlight>
                <a:latin typeface="Nunito"/>
                <a:ea typeface="Nunito"/>
                <a:cs typeface="Nunito"/>
                <a:sym typeface="Nunito"/>
                <a:hlinkClick r:id="rId9"/>
              </a:rPr>
              <a:t>EventsDC</a:t>
            </a:r>
            <a:r>
              <a:rPr lang="en" sz="1400">
                <a:solidFill>
                  <a:srgbClr val="222222"/>
                </a:solidFill>
                <a:highlight>
                  <a:srgbClr val="FFFFFF"/>
                </a:highlight>
                <a:latin typeface="Nunito"/>
                <a:ea typeface="Nunito"/>
                <a:cs typeface="Nunito"/>
                <a:sym typeface="Nunito"/>
              </a:rPr>
              <a:t> | </a:t>
            </a:r>
            <a:r>
              <a:rPr lang="en" sz="1400" u="sng">
                <a:solidFill>
                  <a:schemeClr val="hlink"/>
                </a:solidFill>
                <a:highlight>
                  <a:srgbClr val="FFFFFF"/>
                </a:highlight>
                <a:latin typeface="Nunito"/>
                <a:ea typeface="Nunito"/>
                <a:cs typeface="Nunito"/>
                <a:sym typeface="Nunito"/>
                <a:hlinkClick r:id="rId10"/>
              </a:rPr>
              <a:t>ኢቬንትስ ዲሲ ፈንድ</a:t>
            </a:r>
            <a:r>
              <a:rPr lang="en" sz="1400">
                <a:solidFill>
                  <a:srgbClr val="222222"/>
                </a:solidFill>
                <a:highlight>
                  <a:srgbClr val="FFFFFF"/>
                </a:highlight>
                <a:latin typeface="Nunito"/>
                <a:ea typeface="Nunito"/>
                <a:cs typeface="Nunito"/>
                <a:sym typeface="Nunito"/>
              </a:rPr>
              <a:t> </a:t>
            </a:r>
            <a:r>
              <a:rPr lang="en" sz="1400">
                <a:highlight>
                  <a:srgbClr val="FFFFFF"/>
                </a:highlight>
                <a:latin typeface="Nunito"/>
                <a:ea typeface="Nunito"/>
                <a:cs typeface="Nunito"/>
                <a:sym typeface="Nunito"/>
              </a:rPr>
              <a:t>በመስተንግዶ/በሬስቶራንት ኢንዱስትሪ ውስጥ ለሚሰሩ ሠራተኞች የተመሠረተ፤</a:t>
            </a:r>
            <a:endParaRPr sz="1400">
              <a:highlight>
                <a:srgbClr val="FFFFFF"/>
              </a:highlight>
              <a:latin typeface="Nunito"/>
              <a:ea typeface="Nunito"/>
              <a:cs typeface="Nunito"/>
              <a:sym typeface="Nunito"/>
            </a:endParaRPr>
          </a:p>
          <a:p>
            <a:pPr indent="-317500" lvl="0" marL="457200" rtl="0" algn="l">
              <a:lnSpc>
                <a:spcPct val="150000"/>
              </a:lnSpc>
              <a:spcBef>
                <a:spcPts val="1000"/>
              </a:spcBef>
              <a:spcAft>
                <a:spcPts val="0"/>
              </a:spcAft>
              <a:buClr>
                <a:srgbClr val="222222"/>
              </a:buClr>
              <a:buSzPts val="1400"/>
              <a:buFont typeface="Nunito"/>
              <a:buChar char="●"/>
            </a:pPr>
            <a:r>
              <a:rPr lang="en" sz="1400" u="sng">
                <a:solidFill>
                  <a:schemeClr val="hlink"/>
                </a:solidFill>
                <a:latin typeface="Nunito"/>
                <a:ea typeface="Nunito"/>
                <a:cs typeface="Nunito"/>
                <a:sym typeface="Nunito"/>
                <a:hlinkClick r:id="rId11"/>
              </a:rPr>
              <a:t>UndocuScholars</a:t>
            </a:r>
            <a:r>
              <a:rPr lang="en" sz="1400" u="sng">
                <a:solidFill>
                  <a:schemeClr val="hlink"/>
                </a:solidFill>
                <a:latin typeface="Nunito"/>
                <a:ea typeface="Nunito"/>
                <a:cs typeface="Nunito"/>
                <a:sym typeface="Nunito"/>
              </a:rPr>
              <a:t> | </a:t>
            </a:r>
            <a:r>
              <a:rPr lang="en" sz="1400" u="sng">
                <a:solidFill>
                  <a:schemeClr val="hlink"/>
                </a:solidFill>
                <a:latin typeface="Nunito"/>
                <a:ea typeface="Nunito"/>
                <a:cs typeface="Nunito"/>
                <a:sym typeface="Nunito"/>
                <a:hlinkClick r:id="rId12"/>
              </a:rPr>
              <a:t>አንዶኪው እስኮላርስ </a:t>
            </a:r>
            <a:r>
              <a:rPr lang="en" sz="1400" u="sng">
                <a:solidFill>
                  <a:srgbClr val="3D4594"/>
                </a:solidFill>
                <a:latin typeface="Nunito"/>
                <a:ea typeface="Nunito"/>
                <a:cs typeface="Nunito"/>
                <a:sym typeface="Nunito"/>
              </a:rPr>
              <a:t>(</a:t>
            </a:r>
            <a:r>
              <a:rPr lang="en" sz="1400" u="sng">
                <a:solidFill>
                  <a:schemeClr val="accent5"/>
                </a:solidFill>
                <a:latin typeface="Nunito"/>
                <a:ea typeface="Nunito"/>
                <a:cs typeface="Nunito"/>
                <a:sym typeface="Nunito"/>
                <a:hlinkClick r:id="rId13"/>
              </a:rPr>
              <a:t>https://www.undocuscholars.com)</a:t>
            </a:r>
            <a:endParaRPr sz="1400" u="sng">
              <a:solidFill>
                <a:schemeClr val="hlink"/>
              </a:solidFill>
              <a:latin typeface="Nunito"/>
              <a:ea typeface="Nunito"/>
              <a:cs typeface="Nunito"/>
              <a:sym typeface="Nunito"/>
            </a:endParaRPr>
          </a:p>
          <a:p>
            <a:pPr indent="-317500" lvl="0" marL="457200" rtl="0" algn="l">
              <a:lnSpc>
                <a:spcPct val="150000"/>
              </a:lnSpc>
              <a:spcBef>
                <a:spcPts val="1000"/>
              </a:spcBef>
              <a:spcAft>
                <a:spcPts val="0"/>
              </a:spcAft>
              <a:buClr>
                <a:schemeClr val="hlink"/>
              </a:buClr>
              <a:buSzPts val="1400"/>
              <a:buFont typeface="Nunito"/>
              <a:buChar char="●"/>
            </a:pPr>
            <a:r>
              <a:rPr lang="en" sz="1400" u="sng">
                <a:solidFill>
                  <a:schemeClr val="hlink"/>
                </a:solidFill>
                <a:latin typeface="Nunito"/>
                <a:ea typeface="Nunito"/>
                <a:cs typeface="Nunito"/>
                <a:sym typeface="Nunito"/>
                <a:hlinkClick r:id="rId14"/>
              </a:rPr>
              <a:t>Protecting Immigrant Families</a:t>
            </a:r>
            <a:r>
              <a:rPr lang="en" sz="1400">
                <a:solidFill>
                  <a:srgbClr val="222222"/>
                </a:solidFill>
                <a:highlight>
                  <a:srgbClr val="FFFFFF"/>
                </a:highlight>
                <a:latin typeface="Nunito"/>
                <a:ea typeface="Nunito"/>
                <a:cs typeface="Nunito"/>
                <a:sym typeface="Nunito"/>
              </a:rPr>
              <a:t> </a:t>
            </a:r>
            <a:endParaRPr sz="1400">
              <a:solidFill>
                <a:srgbClr val="222222"/>
              </a:solidFill>
              <a:highlight>
                <a:srgbClr val="FFFFFF"/>
              </a:highlight>
              <a:latin typeface="Nunito"/>
              <a:ea typeface="Nunito"/>
              <a:cs typeface="Nunito"/>
              <a:sym typeface="Nunito"/>
            </a:endParaRPr>
          </a:p>
          <a:p>
            <a:pPr indent="-317500" lvl="0" marL="457200" rtl="0" algn="l">
              <a:lnSpc>
                <a:spcPct val="150000"/>
              </a:lnSpc>
              <a:spcBef>
                <a:spcPts val="1000"/>
              </a:spcBef>
              <a:spcAft>
                <a:spcPts val="0"/>
              </a:spcAft>
              <a:buClr>
                <a:srgbClr val="222222"/>
              </a:buClr>
              <a:buSzPts val="1400"/>
              <a:buFont typeface="Nunito"/>
              <a:buChar char="●"/>
            </a:pPr>
            <a:r>
              <a:rPr lang="en" sz="1400" u="sng">
                <a:solidFill>
                  <a:schemeClr val="hlink"/>
                </a:solidFill>
                <a:highlight>
                  <a:srgbClr val="FFFFFF"/>
                </a:highlight>
                <a:latin typeface="Nunito"/>
                <a:ea typeface="Nunito"/>
                <a:cs typeface="Nunito"/>
                <a:sym typeface="Nunito"/>
                <a:hlinkClick r:id="rId15"/>
              </a:rPr>
              <a:t>DC Healthcare Alliance</a:t>
            </a:r>
            <a:r>
              <a:rPr lang="en" sz="1400">
                <a:solidFill>
                  <a:srgbClr val="222222"/>
                </a:solidFill>
                <a:highlight>
                  <a:srgbClr val="FFFFFF"/>
                </a:highlight>
                <a:latin typeface="Nunito"/>
                <a:ea typeface="Nunito"/>
                <a:cs typeface="Nunito"/>
                <a:sym typeface="Nunito"/>
              </a:rPr>
              <a:t> | </a:t>
            </a:r>
            <a:r>
              <a:rPr lang="en" sz="1400">
                <a:highlight>
                  <a:srgbClr val="FFFFFF"/>
                </a:highlight>
                <a:latin typeface="Nunito"/>
                <a:ea typeface="Nunito"/>
                <a:cs typeface="Nunito"/>
                <a:sym typeface="Nunito"/>
              </a:rPr>
              <a:t>የዲሲ አላየንስ ሄልዝኬር</a:t>
            </a:r>
            <a:r>
              <a:rPr lang="en" sz="1400">
                <a:solidFill>
                  <a:srgbClr val="222222"/>
                </a:solidFill>
                <a:highlight>
                  <a:srgbClr val="FFFFFF"/>
                </a:highlight>
                <a:latin typeface="Nunito"/>
                <a:ea typeface="Nunito"/>
                <a:cs typeface="Nunito"/>
                <a:sym typeface="Nunito"/>
              </a:rPr>
              <a:t> and </a:t>
            </a:r>
            <a:r>
              <a:rPr lang="en" sz="1400" u="sng">
                <a:solidFill>
                  <a:schemeClr val="hlink"/>
                </a:solidFill>
                <a:highlight>
                  <a:srgbClr val="FFFFFF"/>
                </a:highlight>
                <a:latin typeface="Nunito"/>
                <a:ea typeface="Nunito"/>
                <a:cs typeface="Nunito"/>
                <a:sym typeface="Nunito"/>
                <a:hlinkClick r:id="rId16"/>
              </a:rPr>
              <a:t>Immigrant Children’s Program</a:t>
            </a:r>
            <a:r>
              <a:rPr lang="en" sz="1400">
                <a:solidFill>
                  <a:srgbClr val="222222"/>
                </a:solidFill>
                <a:highlight>
                  <a:srgbClr val="FFFFFF"/>
                </a:highlight>
                <a:latin typeface="Nunito"/>
                <a:ea typeface="Nunito"/>
                <a:cs typeface="Nunito"/>
                <a:sym typeface="Nunito"/>
              </a:rPr>
              <a:t> | </a:t>
            </a:r>
            <a:r>
              <a:rPr lang="en" sz="1400">
                <a:highlight>
                  <a:srgbClr val="FFFFFF"/>
                </a:highlight>
                <a:latin typeface="Nunito"/>
                <a:ea typeface="Nunito"/>
                <a:cs typeface="Nunito"/>
                <a:sym typeface="Nunito"/>
              </a:rPr>
              <a:t>የስደተኛ የልጆች ፕሮግራም</a:t>
            </a:r>
            <a:endParaRPr sz="1400">
              <a:highlight>
                <a:srgbClr val="FFFFFF"/>
              </a:highlight>
              <a:latin typeface="Nunito"/>
              <a:ea typeface="Nunito"/>
              <a:cs typeface="Nunito"/>
              <a:sym typeface="Nunito"/>
            </a:endParaRPr>
          </a:p>
          <a:p>
            <a:pPr indent="0" lvl="0" marL="457200" rtl="0" algn="l">
              <a:lnSpc>
                <a:spcPct val="150000"/>
              </a:lnSpc>
              <a:spcBef>
                <a:spcPts val="1000"/>
              </a:spcBef>
              <a:spcAft>
                <a:spcPts val="0"/>
              </a:spcAft>
              <a:buNone/>
            </a:pPr>
            <a:r>
              <a:t/>
            </a:r>
            <a:endParaRPr sz="1400">
              <a:solidFill>
                <a:srgbClr val="222222"/>
              </a:solidFill>
              <a:highlight>
                <a:srgbClr val="FFFFFF"/>
              </a:highlight>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1"/>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Other</a:t>
            </a:r>
            <a:r>
              <a:rPr lang="en"/>
              <a:t> Resources</a:t>
            </a:r>
            <a:endParaRPr/>
          </a:p>
          <a:p>
            <a:pPr indent="0" lvl="0" marL="0" rtl="0" algn="ctr">
              <a:spcBef>
                <a:spcPts val="0"/>
              </a:spcBef>
              <a:spcAft>
                <a:spcPts val="0"/>
              </a:spcAft>
              <a:buNone/>
            </a:pPr>
            <a:r>
              <a:rPr lang="en"/>
              <a:t>ሌሎች መረጃዎች</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80375"/>
            <a:ext cx="8520600" cy="102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rPr lang="en"/>
              <a:t>አጀንዳ</a:t>
            </a:r>
            <a:endParaRPr/>
          </a:p>
        </p:txBody>
      </p:sp>
      <p:sp>
        <p:nvSpPr>
          <p:cNvPr id="70" name="Google Shape;70;p14"/>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Housing Laws and Resources</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New Emergency protections for tenants</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Tenants Rights in Washington DC</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Housing Conditions</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Protections for Subsidized Housing</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ERAP and other Assistance Programs at HCS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Unemployment and CARES Act (Legal Aid Society)</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DC Unemployment Insurance </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Pandemic Unemployment Assistance</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Family Medical and Paid Sick Leave</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“Stimulus”/ CARES Act household relief check</a:t>
            </a:r>
            <a:endParaRPr>
              <a:latin typeface="Lato"/>
              <a:ea typeface="Lato"/>
              <a:cs typeface="Lato"/>
              <a:sym typeface="Lato"/>
            </a:endParaRPr>
          </a:p>
          <a:p>
            <a:pPr indent="-304800" lvl="1" marL="914400" rtl="0" algn="l">
              <a:spcBef>
                <a:spcPts val="0"/>
              </a:spcBef>
              <a:spcAft>
                <a:spcPts val="0"/>
              </a:spcAft>
              <a:buSzPts val="1200"/>
              <a:buFont typeface="Lato"/>
              <a:buChar char="○"/>
            </a:pPr>
            <a:r>
              <a:rPr lang="en">
                <a:latin typeface="Lato"/>
                <a:ea typeface="Lato"/>
                <a:cs typeface="Lato"/>
                <a:sym typeface="Lato"/>
              </a:rPr>
              <a:t>Resources for Undocumented People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Questions?</a:t>
            </a:r>
            <a:endParaRPr>
              <a:latin typeface="Lato"/>
              <a:ea typeface="Lato"/>
              <a:cs typeface="Lato"/>
              <a:sym typeface="Lato"/>
            </a:endParaRPr>
          </a:p>
        </p:txBody>
      </p:sp>
      <p:cxnSp>
        <p:nvCxnSpPr>
          <p:cNvPr id="71" name="Google Shape;71;p14"/>
          <p:cNvCxnSpPr/>
          <p:nvPr/>
        </p:nvCxnSpPr>
        <p:spPr>
          <a:xfrm flipH="1">
            <a:off x="311700" y="100545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72" name="Google Shape;72;p14"/>
          <p:cNvSpPr txBox="1"/>
          <p:nvPr>
            <p:ph idx="2" type="body"/>
          </p:nvPr>
        </p:nvSpPr>
        <p:spPr>
          <a:xfrm>
            <a:off x="4832400" y="1468825"/>
            <a:ext cx="3999900" cy="35943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የቤት ኪራዮች ህግ እና አሰፈላጊ ነገሮች</a:t>
            </a:r>
            <a:endParaRPr sz="15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የተከራዮች መብት በዲሲ</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የተከራዮች የቤት ሁኔታ</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የፌደራል ድጎማ ለሚያገኙ ቤቶች መደረግ ያለበት ጥንቃቄ</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የቤት ኪራይ ካለመክፈል የተከማቸን እዳ ለመክፈል የሚረዳ ፓሮግራም በሀዉሲግ ካዉንሰሊግ ሰርቪሰሰ</a:t>
            </a:r>
            <a:endParaRPr sz="1000">
              <a:solidFill>
                <a:srgbClr val="000000"/>
              </a:solidFill>
              <a:latin typeface="Arial"/>
              <a:ea typeface="Arial"/>
              <a:cs typeface="Arial"/>
              <a:sym typeface="Arial"/>
            </a:endParaRPr>
          </a:p>
          <a:p>
            <a:pPr indent="0" lvl="0" marL="1371600" rtl="0" algn="l">
              <a:spcBef>
                <a:spcPts val="0"/>
              </a:spcBef>
              <a:spcAft>
                <a:spcPts val="0"/>
              </a:spcAft>
              <a:buNone/>
            </a:pPr>
            <a:r>
              <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የሰራ አጥነትና ኬርሰ አክት ሊጋል ኤድ ሶሳይቲ</a:t>
            </a:r>
            <a:endParaRPr sz="15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ዲሲ የሰራ አጥነት ዋሰትና</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በወረርሺኝ ምክንያት የሰራ አጥ እርዳታ</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የቤተሰብ የህክምና እና ከታመሙ ከክፊያ ጋር የሚወሰድ ፈቃድ</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ኬርሰ አክት ምክንያት በማድረግ አሁን ያለዉን ሁኔታ ለማቃለል የሚሰጥ የገንዘብ ቼክ</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መኖሪያ ፈቃድ ለሌላቸዉ ሰዎች መታወቅ ያለባቸዉ ነገሮች</a:t>
            </a:r>
            <a:endParaRPr sz="1000">
              <a:solidFill>
                <a:srgbClr val="000000"/>
              </a:solidFill>
              <a:latin typeface="Arial"/>
              <a:ea typeface="Arial"/>
              <a:cs typeface="Arial"/>
              <a:sym typeface="Arial"/>
            </a:endParaRPr>
          </a:p>
          <a:p>
            <a:pPr indent="0" lvl="0" marL="914400" rtl="0" algn="l">
              <a:spcBef>
                <a:spcPts val="0"/>
              </a:spcBef>
              <a:spcAft>
                <a:spcPts val="0"/>
              </a:spcAft>
              <a:buNone/>
            </a:pPr>
            <a:r>
              <a:t/>
            </a:r>
            <a:endParaRPr sz="10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ጥያቄ ካላችዉ?</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2"/>
          <p:cNvSpPr txBox="1"/>
          <p:nvPr>
            <p:ph idx="4294967295" type="title"/>
          </p:nvPr>
        </p:nvSpPr>
        <p:spPr>
          <a:xfrm>
            <a:off x="311700" y="76275"/>
            <a:ext cx="8520600" cy="8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Ethiopian Community Center DC</a:t>
            </a:r>
            <a:endParaRPr sz="2600"/>
          </a:p>
          <a:p>
            <a:pPr indent="0" lvl="0" marL="0" rtl="0" algn="l">
              <a:spcBef>
                <a:spcPts val="0"/>
              </a:spcBef>
              <a:spcAft>
                <a:spcPts val="0"/>
              </a:spcAft>
              <a:buNone/>
            </a:pPr>
            <a:r>
              <a:rPr lang="en" sz="2400"/>
              <a:t>የዲሲ የኢትዮጵያ ማህበረሰብ ማዕከል</a:t>
            </a:r>
            <a:endParaRPr sz="2400"/>
          </a:p>
        </p:txBody>
      </p:sp>
      <p:sp>
        <p:nvSpPr>
          <p:cNvPr id="213" name="Google Shape;213;p32"/>
          <p:cNvSpPr txBox="1"/>
          <p:nvPr/>
        </p:nvSpPr>
        <p:spPr>
          <a:xfrm>
            <a:off x="488525" y="1009025"/>
            <a:ext cx="5969700" cy="39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Nunito"/>
                <a:ea typeface="Nunito"/>
                <a:cs typeface="Nunito"/>
                <a:sym typeface="Nunito"/>
              </a:rPr>
              <a:t>Website | </a:t>
            </a:r>
            <a:r>
              <a:rPr lang="en" sz="1800">
                <a:solidFill>
                  <a:schemeClr val="dk2"/>
                </a:solidFill>
                <a:latin typeface="Nunito"/>
                <a:ea typeface="Nunito"/>
                <a:cs typeface="Nunito"/>
                <a:sym typeface="Nunito"/>
              </a:rPr>
              <a:t>ድህረ ገጻችን (ዌብሳይት)</a:t>
            </a:r>
            <a:r>
              <a:rPr lang="en" sz="1800">
                <a:latin typeface="Nunito"/>
                <a:ea typeface="Nunito"/>
                <a:cs typeface="Nunito"/>
                <a:sym typeface="Nunito"/>
              </a:rPr>
              <a:t>: </a:t>
            </a:r>
            <a:r>
              <a:rPr lang="en" sz="1800" u="sng">
                <a:solidFill>
                  <a:schemeClr val="hlink"/>
                </a:solidFill>
                <a:latin typeface="Nunito"/>
                <a:ea typeface="Nunito"/>
                <a:cs typeface="Nunito"/>
                <a:sym typeface="Nunito"/>
                <a:hlinkClick r:id="rId3"/>
              </a:rPr>
              <a:t>https://www.ethiopiancommunitydc.org/</a:t>
            </a:r>
            <a:endParaRPr sz="1800">
              <a:latin typeface="Nunito"/>
              <a:ea typeface="Nunito"/>
              <a:cs typeface="Nunito"/>
              <a:sym typeface="Nunito"/>
            </a:endParaRPr>
          </a:p>
          <a:p>
            <a:pPr indent="0" lvl="0" marL="0" rtl="0" algn="l">
              <a:spcBef>
                <a:spcPts val="0"/>
              </a:spcBef>
              <a:spcAft>
                <a:spcPts val="0"/>
              </a:spcAft>
              <a:buNone/>
            </a:pPr>
            <a:r>
              <a:t/>
            </a:r>
            <a:endParaRPr sz="1800">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For general support, concerns and questions you may have, please | </a:t>
            </a:r>
            <a:r>
              <a:rPr lang="en" sz="1800">
                <a:solidFill>
                  <a:schemeClr val="dk2"/>
                </a:solidFill>
                <a:latin typeface="Nunito"/>
                <a:ea typeface="Nunito"/>
                <a:cs typeface="Nunito"/>
                <a:sym typeface="Nunito"/>
              </a:rPr>
              <a:t>ለአጠቃላይ ድጋፍና መረጃ፣ ሊኖርዎ ለሚችሉት ስጋቶች እና ጥያቄዎች እባክዎን በ፦</a:t>
            </a:r>
            <a:r>
              <a:rPr lang="en" sz="1800">
                <a:latin typeface="Nunito"/>
                <a:ea typeface="Nunito"/>
                <a:cs typeface="Nunito"/>
                <a:sym typeface="Nunito"/>
              </a:rPr>
              <a:t> </a:t>
            </a:r>
            <a:endParaRPr sz="1800">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Email: </a:t>
            </a:r>
            <a:r>
              <a:rPr lang="en" sz="1800" u="sng">
                <a:solidFill>
                  <a:schemeClr val="hlink"/>
                </a:solidFill>
                <a:latin typeface="Nunito"/>
                <a:ea typeface="Nunito"/>
                <a:cs typeface="Nunito"/>
                <a:sym typeface="Nunito"/>
                <a:hlinkClick r:id="rId4"/>
              </a:rPr>
              <a:t>info@ethiopiancommunitydc.org</a:t>
            </a:r>
            <a:r>
              <a:rPr lang="en" sz="1800">
                <a:latin typeface="Nunito"/>
                <a:ea typeface="Nunito"/>
                <a:cs typeface="Nunito"/>
                <a:sym typeface="Nunito"/>
              </a:rPr>
              <a:t> </a:t>
            </a:r>
            <a:r>
              <a:rPr lang="en" sz="1800">
                <a:solidFill>
                  <a:schemeClr val="dk2"/>
                </a:solidFill>
                <a:latin typeface="Nunito"/>
                <a:ea typeface="Nunito"/>
                <a:cs typeface="Nunito"/>
                <a:sym typeface="Nunito"/>
              </a:rPr>
              <a:t>ኢሜል ይላኩልን</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 or </a:t>
            </a:r>
            <a:endParaRPr sz="1800">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send us a message on Facebook | </a:t>
            </a:r>
            <a:r>
              <a:rPr lang="en" sz="1800">
                <a:solidFill>
                  <a:schemeClr val="dk2"/>
                </a:solidFill>
                <a:latin typeface="Nunito"/>
                <a:ea typeface="Nunito"/>
                <a:cs typeface="Nunito"/>
                <a:sym typeface="Nunito"/>
              </a:rPr>
              <a:t>ወይም በፌስቡክ መልዕክት ይላኩልን</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        </a:t>
            </a:r>
            <a:r>
              <a:rPr lang="en" sz="1800" u="sng">
                <a:solidFill>
                  <a:schemeClr val="hlink"/>
                </a:solidFill>
                <a:latin typeface="Nunito"/>
                <a:ea typeface="Nunito"/>
                <a:cs typeface="Nunito"/>
                <a:sym typeface="Nunito"/>
                <a:hlinkClick r:id="rId5"/>
              </a:rPr>
              <a:t>EthiopianCommunityDC</a:t>
            </a:r>
            <a:endParaRPr sz="1800">
              <a:latin typeface="Nunito"/>
              <a:ea typeface="Nunito"/>
              <a:cs typeface="Nunito"/>
              <a:sym typeface="Nunito"/>
            </a:endParaRPr>
          </a:p>
          <a:p>
            <a:pPr indent="0" lvl="0" marL="0" rtl="0" algn="l">
              <a:spcBef>
                <a:spcPts val="0"/>
              </a:spcBef>
              <a:spcAft>
                <a:spcPts val="0"/>
              </a:spcAft>
              <a:buNone/>
            </a:pPr>
            <a:r>
              <a:t/>
            </a:r>
            <a:endParaRPr sz="1800">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Call/Text | </a:t>
            </a:r>
            <a:r>
              <a:rPr lang="en" sz="1800">
                <a:solidFill>
                  <a:schemeClr val="dk2"/>
                </a:solidFill>
                <a:latin typeface="Nunito"/>
                <a:ea typeface="Nunito"/>
                <a:cs typeface="Nunito"/>
                <a:sym typeface="Nunito"/>
              </a:rPr>
              <a:t>ይደውሉልን ወይም ቴክስት ያርጉ</a:t>
            </a:r>
            <a:r>
              <a:rPr lang="en" sz="1800">
                <a:latin typeface="Nunito"/>
                <a:ea typeface="Nunito"/>
                <a:cs typeface="Nunito"/>
                <a:sym typeface="Nunito"/>
              </a:rPr>
              <a:t>: </a:t>
            </a:r>
            <a:endParaRPr sz="1800">
              <a:latin typeface="Nunito"/>
              <a:ea typeface="Nunito"/>
              <a:cs typeface="Nunito"/>
              <a:sym typeface="Nunito"/>
            </a:endParaRPr>
          </a:p>
          <a:p>
            <a:pPr indent="0" lvl="0" marL="0" rtl="0" algn="l">
              <a:spcBef>
                <a:spcPts val="0"/>
              </a:spcBef>
              <a:spcAft>
                <a:spcPts val="0"/>
              </a:spcAft>
              <a:buNone/>
            </a:pPr>
            <a:r>
              <a:rPr b="1" lang="en" sz="1800">
                <a:latin typeface="Nunito"/>
                <a:ea typeface="Nunito"/>
                <a:cs typeface="Nunito"/>
                <a:sym typeface="Nunito"/>
              </a:rPr>
              <a:t>(202) 670-6271</a:t>
            </a:r>
            <a:endParaRPr b="1" sz="1800">
              <a:latin typeface="Nunito"/>
              <a:ea typeface="Nunito"/>
              <a:cs typeface="Nunito"/>
              <a:sym typeface="Nunito"/>
            </a:endParaRPr>
          </a:p>
        </p:txBody>
      </p:sp>
      <p:cxnSp>
        <p:nvCxnSpPr>
          <p:cNvPr id="214" name="Google Shape;214;p32"/>
          <p:cNvCxnSpPr/>
          <p:nvPr/>
        </p:nvCxnSpPr>
        <p:spPr>
          <a:xfrm flipH="1">
            <a:off x="311700" y="956025"/>
            <a:ext cx="8080500" cy="15000"/>
          </a:xfrm>
          <a:prstGeom prst="straightConnector1">
            <a:avLst/>
          </a:prstGeom>
          <a:noFill/>
          <a:ln cap="flat" cmpd="sng" w="28575">
            <a:solidFill>
              <a:schemeClr val="dk1"/>
            </a:solidFill>
            <a:prstDash val="solid"/>
            <a:round/>
            <a:headEnd len="med" w="med" type="none"/>
            <a:tailEnd len="med" w="med" type="none"/>
          </a:ln>
        </p:spPr>
      </p:cxnSp>
      <p:pic>
        <p:nvPicPr>
          <p:cNvPr id="215" name="Google Shape;215;p32"/>
          <p:cNvPicPr preferRelativeResize="0"/>
          <p:nvPr/>
        </p:nvPicPr>
        <p:blipFill>
          <a:blip r:embed="rId6">
            <a:alphaModFix/>
          </a:blip>
          <a:stretch>
            <a:fillRect/>
          </a:stretch>
        </p:blipFill>
        <p:spPr>
          <a:xfrm>
            <a:off x="699625" y="3865525"/>
            <a:ext cx="276675" cy="276675"/>
          </a:xfrm>
          <a:prstGeom prst="rect">
            <a:avLst/>
          </a:prstGeom>
          <a:noFill/>
          <a:ln>
            <a:noFill/>
          </a:ln>
        </p:spPr>
      </p:pic>
      <p:pic>
        <p:nvPicPr>
          <p:cNvPr id="216" name="Google Shape;216;p32"/>
          <p:cNvPicPr preferRelativeResize="0"/>
          <p:nvPr/>
        </p:nvPicPr>
        <p:blipFill>
          <a:blip r:embed="rId7">
            <a:alphaModFix/>
          </a:blip>
          <a:stretch>
            <a:fillRect/>
          </a:stretch>
        </p:blipFill>
        <p:spPr>
          <a:xfrm>
            <a:off x="6419350" y="1664299"/>
            <a:ext cx="2147324" cy="2123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3"/>
          <p:cNvSpPr txBox="1"/>
          <p:nvPr>
            <p:ph idx="4294967295" type="title"/>
          </p:nvPr>
        </p:nvSpPr>
        <p:spPr>
          <a:xfrm>
            <a:off x="311700" y="159450"/>
            <a:ext cx="8520600" cy="9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Other Resources</a:t>
            </a:r>
            <a:endParaRPr sz="2600"/>
          </a:p>
          <a:p>
            <a:pPr indent="0" lvl="0" marL="0" rtl="0" algn="l">
              <a:spcBef>
                <a:spcPts val="0"/>
              </a:spcBef>
              <a:spcAft>
                <a:spcPts val="0"/>
              </a:spcAft>
              <a:buNone/>
            </a:pPr>
            <a:r>
              <a:rPr lang="en" sz="2600"/>
              <a:t>ሌሎች መረጃዎች</a:t>
            </a:r>
            <a:endParaRPr sz="2600"/>
          </a:p>
        </p:txBody>
      </p:sp>
      <p:sp>
        <p:nvSpPr>
          <p:cNvPr id="222" name="Google Shape;222;p33"/>
          <p:cNvSpPr txBox="1"/>
          <p:nvPr/>
        </p:nvSpPr>
        <p:spPr>
          <a:xfrm>
            <a:off x="580525" y="1161450"/>
            <a:ext cx="7899900" cy="3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Nunito"/>
                <a:ea typeface="Nunito"/>
                <a:cs typeface="Nunito"/>
                <a:sym typeface="Nunito"/>
              </a:rPr>
              <a:t>Map of area food banks | </a:t>
            </a:r>
            <a:r>
              <a:rPr lang="en" sz="1600">
                <a:solidFill>
                  <a:schemeClr val="dk2"/>
                </a:solidFill>
                <a:latin typeface="Nunito"/>
                <a:ea typeface="Nunito"/>
                <a:cs typeface="Nunito"/>
                <a:sym typeface="Nunito"/>
              </a:rPr>
              <a:t>ባአቅራቢያዎ የሚገኙትን ፉድ ባንክ የሚያሳይ ካርታ</a:t>
            </a:r>
            <a:r>
              <a:rPr lang="en" sz="1600">
                <a:latin typeface="Nunito"/>
                <a:ea typeface="Nunito"/>
                <a:cs typeface="Nunito"/>
                <a:sym typeface="Nunito"/>
              </a:rPr>
              <a:t> : </a:t>
            </a:r>
            <a:r>
              <a:rPr lang="en" sz="1600" u="sng">
                <a:solidFill>
                  <a:schemeClr val="hlink"/>
                </a:solidFill>
                <a:latin typeface="Nunito"/>
                <a:ea typeface="Nunito"/>
                <a:cs typeface="Nunito"/>
                <a:sym typeface="Nunito"/>
                <a:hlinkClick r:id="rId3"/>
              </a:rPr>
              <a:t>https://www.capitalareafoodbank.org/covid19response/</a:t>
            </a:r>
            <a:endParaRPr sz="1600">
              <a:latin typeface="Nunito"/>
              <a:ea typeface="Nunito"/>
              <a:cs typeface="Nunito"/>
              <a:sym typeface="Nunito"/>
            </a:endParaRPr>
          </a:p>
          <a:p>
            <a:pPr indent="0" lvl="0" marL="0" rtl="0" algn="l">
              <a:spcBef>
                <a:spcPts val="0"/>
              </a:spcBef>
              <a:spcAft>
                <a:spcPts val="0"/>
              </a:spcAft>
              <a:buNone/>
            </a:pPr>
            <a:r>
              <a:t/>
            </a:r>
            <a:endParaRPr sz="1600">
              <a:latin typeface="Nunito"/>
              <a:ea typeface="Nunito"/>
              <a:cs typeface="Nunito"/>
              <a:sym typeface="Nunito"/>
            </a:endParaRPr>
          </a:p>
          <a:p>
            <a:pPr indent="0" lvl="0" marL="0" rtl="0" algn="l">
              <a:spcBef>
                <a:spcPts val="0"/>
              </a:spcBef>
              <a:spcAft>
                <a:spcPts val="0"/>
              </a:spcAft>
              <a:buNone/>
            </a:pPr>
            <a:r>
              <a:rPr lang="en" sz="1600">
                <a:latin typeface="Nunito"/>
                <a:ea typeface="Nunito"/>
                <a:cs typeface="Nunito"/>
                <a:sym typeface="Nunito"/>
              </a:rPr>
              <a:t>Call Capital Area Food Bank for help finding a free groceries near you |</a:t>
            </a:r>
            <a:endParaRPr sz="1600">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በነጻ ግሮሰሪ/ምግብ በአቅራቢያዎ ለማግኘት ለካፒታል ኤሪያ ፉድ ባንክ (</a:t>
            </a:r>
            <a:r>
              <a:rPr lang="en" sz="1600">
                <a:solidFill>
                  <a:schemeClr val="dk2"/>
                </a:solidFill>
                <a:latin typeface="Nunito"/>
                <a:ea typeface="Nunito"/>
                <a:cs typeface="Nunito"/>
                <a:sym typeface="Nunito"/>
              </a:rPr>
              <a:t>Capital Area Food Bank)</a:t>
            </a:r>
            <a:r>
              <a:rPr lang="en" sz="1600">
                <a:solidFill>
                  <a:schemeClr val="dk2"/>
                </a:solidFill>
                <a:latin typeface="Nunito"/>
                <a:ea typeface="Nunito"/>
                <a:cs typeface="Nunito"/>
                <a:sym typeface="Nunito"/>
              </a:rPr>
              <a:t> ይደውሉ፦</a:t>
            </a:r>
            <a:endParaRPr sz="1600">
              <a:latin typeface="Nunito"/>
              <a:ea typeface="Nunito"/>
              <a:cs typeface="Nunito"/>
              <a:sym typeface="Nunito"/>
            </a:endParaRPr>
          </a:p>
          <a:p>
            <a:pPr indent="0" lvl="0" marL="0" rtl="0" algn="l">
              <a:spcBef>
                <a:spcPts val="0"/>
              </a:spcBef>
              <a:spcAft>
                <a:spcPts val="0"/>
              </a:spcAft>
              <a:buNone/>
            </a:pPr>
            <a:r>
              <a:rPr b="1" lang="en" sz="1600">
                <a:highlight>
                  <a:srgbClr val="FFFFFF"/>
                </a:highlight>
                <a:latin typeface="Nunito"/>
                <a:ea typeface="Nunito"/>
                <a:cs typeface="Nunito"/>
                <a:sym typeface="Nunito"/>
              </a:rPr>
              <a:t>(202) 644-9807</a:t>
            </a:r>
            <a:endParaRPr b="1" sz="1600">
              <a:latin typeface="Nunito"/>
              <a:ea typeface="Nunito"/>
              <a:cs typeface="Nunito"/>
              <a:sym typeface="Nunito"/>
            </a:endParaRPr>
          </a:p>
          <a:p>
            <a:pPr indent="0" lvl="0" marL="0" rtl="0" algn="l">
              <a:spcBef>
                <a:spcPts val="0"/>
              </a:spcBef>
              <a:spcAft>
                <a:spcPts val="0"/>
              </a:spcAft>
              <a:buNone/>
            </a:pPr>
            <a:r>
              <a:t/>
            </a:r>
            <a:endParaRPr sz="1600">
              <a:latin typeface="Nunito"/>
              <a:ea typeface="Nunito"/>
              <a:cs typeface="Nunito"/>
              <a:sym typeface="Nunito"/>
            </a:endParaRPr>
          </a:p>
          <a:p>
            <a:pPr indent="0" lvl="0" marL="0" rtl="0" algn="l">
              <a:spcBef>
                <a:spcPts val="0"/>
              </a:spcBef>
              <a:spcAft>
                <a:spcPts val="0"/>
              </a:spcAft>
              <a:buNone/>
            </a:pPr>
            <a:r>
              <a:rPr lang="en" sz="1600">
                <a:latin typeface="Nunito"/>
                <a:ea typeface="Nunito"/>
                <a:cs typeface="Nunito"/>
                <a:sym typeface="Nunito"/>
              </a:rPr>
              <a:t>If you cannot leave your house and need food or other essential items you can call the DC Mayor’s hotline | </a:t>
            </a:r>
            <a:r>
              <a:rPr lang="en" sz="1600">
                <a:solidFill>
                  <a:schemeClr val="dk2"/>
                </a:solidFill>
                <a:latin typeface="Nunito"/>
                <a:ea typeface="Nunito"/>
                <a:cs typeface="Nunito"/>
                <a:sym typeface="Nunito"/>
              </a:rPr>
              <a:t>ከቤትዎ መውጣት የማይችሉ ከሆነና ምግብ ወይም ሌሎች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አስፈላጊ ነገሮች ለማግኝት ለዲሲ ከንቲባው ሆትላይን መደወል ይችላሉ፦</a:t>
            </a:r>
            <a:endParaRPr sz="1600">
              <a:solidFill>
                <a:schemeClr val="dk2"/>
              </a:solidFill>
              <a:latin typeface="Nunito"/>
              <a:ea typeface="Nunito"/>
              <a:cs typeface="Nunito"/>
              <a:sym typeface="Nunito"/>
            </a:endParaRPr>
          </a:p>
          <a:p>
            <a:pPr indent="0" lvl="0" marL="0" rtl="0" algn="l">
              <a:spcBef>
                <a:spcPts val="0"/>
              </a:spcBef>
              <a:spcAft>
                <a:spcPts val="0"/>
              </a:spcAft>
              <a:buNone/>
            </a:pPr>
            <a:r>
              <a:rPr b="1" lang="en" sz="1600">
                <a:latin typeface="Nunito"/>
                <a:ea typeface="Nunito"/>
                <a:cs typeface="Nunito"/>
                <a:sym typeface="Nunito"/>
              </a:rPr>
              <a:t>(888) 349-8323</a:t>
            </a:r>
            <a:endParaRPr b="1" sz="1600">
              <a:latin typeface="Nunito"/>
              <a:ea typeface="Nunito"/>
              <a:cs typeface="Nunito"/>
              <a:sym typeface="Nunito"/>
            </a:endParaRPr>
          </a:p>
        </p:txBody>
      </p:sp>
      <p:pic>
        <p:nvPicPr>
          <p:cNvPr id="223" name="Google Shape;223;p33"/>
          <p:cNvPicPr preferRelativeResize="0"/>
          <p:nvPr/>
        </p:nvPicPr>
        <p:blipFill>
          <a:blip r:embed="rId4">
            <a:alphaModFix/>
          </a:blip>
          <a:stretch>
            <a:fillRect/>
          </a:stretch>
        </p:blipFill>
        <p:spPr>
          <a:xfrm>
            <a:off x="6994545" y="3856000"/>
            <a:ext cx="1485880" cy="946500"/>
          </a:xfrm>
          <a:prstGeom prst="rect">
            <a:avLst/>
          </a:prstGeom>
          <a:noFill/>
          <a:ln>
            <a:noFill/>
          </a:ln>
        </p:spPr>
      </p:pic>
      <p:cxnSp>
        <p:nvCxnSpPr>
          <p:cNvPr id="224" name="Google Shape;224;p33"/>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4"/>
          <p:cNvSpPr txBox="1"/>
          <p:nvPr>
            <p:ph idx="4294967295" type="title"/>
          </p:nvPr>
        </p:nvSpPr>
        <p:spPr>
          <a:xfrm>
            <a:off x="311700" y="88700"/>
            <a:ext cx="8520600" cy="90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2020 Census</a:t>
            </a:r>
            <a:endParaRPr/>
          </a:p>
          <a:p>
            <a:pPr indent="0" lvl="0" marL="0" rtl="0" algn="l">
              <a:spcBef>
                <a:spcPts val="0"/>
              </a:spcBef>
              <a:spcAft>
                <a:spcPts val="0"/>
              </a:spcAft>
              <a:buNone/>
            </a:pPr>
            <a:r>
              <a:rPr lang="en" sz="2400">
                <a:latin typeface="Nunito"/>
                <a:ea typeface="Nunito"/>
                <a:cs typeface="Nunito"/>
                <a:sym typeface="Nunito"/>
              </a:rPr>
              <a:t>የ2020 ሕዝብ ቆጠራ</a:t>
            </a:r>
            <a:endParaRPr sz="2400"/>
          </a:p>
        </p:txBody>
      </p:sp>
      <p:pic>
        <p:nvPicPr>
          <p:cNvPr id="230" name="Google Shape;230;p34"/>
          <p:cNvPicPr preferRelativeResize="0"/>
          <p:nvPr/>
        </p:nvPicPr>
        <p:blipFill>
          <a:blip r:embed="rId3">
            <a:alphaModFix/>
          </a:blip>
          <a:stretch>
            <a:fillRect/>
          </a:stretch>
        </p:blipFill>
        <p:spPr>
          <a:xfrm>
            <a:off x="4572000" y="977588"/>
            <a:ext cx="4485474" cy="4127636"/>
          </a:xfrm>
          <a:prstGeom prst="rect">
            <a:avLst/>
          </a:prstGeom>
          <a:noFill/>
          <a:ln>
            <a:noFill/>
          </a:ln>
        </p:spPr>
      </p:pic>
      <p:sp>
        <p:nvSpPr>
          <p:cNvPr id="231" name="Google Shape;231;p34"/>
          <p:cNvSpPr txBox="1"/>
          <p:nvPr/>
        </p:nvSpPr>
        <p:spPr>
          <a:xfrm>
            <a:off x="492300" y="1350275"/>
            <a:ext cx="4079700" cy="37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Nunito"/>
                <a:ea typeface="Nunito"/>
                <a:cs typeface="Nunito"/>
                <a:sym typeface="Nunito"/>
              </a:rPr>
              <a:t>You can self-respond to Census 2020 online at | </a:t>
            </a:r>
            <a:r>
              <a:rPr lang="en" sz="1800">
                <a:solidFill>
                  <a:schemeClr val="dk2"/>
                </a:solidFill>
                <a:latin typeface="Nunito"/>
                <a:ea typeface="Nunito"/>
                <a:cs typeface="Nunito"/>
                <a:sym typeface="Nunito"/>
              </a:rPr>
              <a:t>ከቤትዎ ሆነው የ2020 ሕዝብ ቆጠራን ቅጽ ኦንላይን መሙላት ይችላሉ፦</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u="sng">
                <a:solidFill>
                  <a:schemeClr val="hlink"/>
                </a:solidFill>
                <a:latin typeface="Nunito"/>
                <a:ea typeface="Nunito"/>
                <a:cs typeface="Nunito"/>
                <a:sym typeface="Nunito"/>
                <a:hlinkClick r:id="rId4"/>
              </a:rPr>
              <a:t>www.my2020census.gov</a:t>
            </a:r>
            <a:endParaRPr sz="1800">
              <a:latin typeface="Nunito"/>
              <a:ea typeface="Nunito"/>
              <a:cs typeface="Nunito"/>
              <a:sym typeface="Nunito"/>
            </a:endParaRPr>
          </a:p>
          <a:p>
            <a:pPr indent="0" lvl="0" marL="0" rtl="0" algn="l">
              <a:spcBef>
                <a:spcPts val="0"/>
              </a:spcBef>
              <a:spcAft>
                <a:spcPts val="0"/>
              </a:spcAft>
              <a:buNone/>
            </a:pPr>
            <a:r>
              <a:t/>
            </a:r>
            <a:endParaRPr sz="1800">
              <a:latin typeface="Nunito"/>
              <a:ea typeface="Nunito"/>
              <a:cs typeface="Nunito"/>
              <a:sym typeface="Nunito"/>
            </a:endParaRPr>
          </a:p>
          <a:p>
            <a:pPr indent="0" lvl="0" marL="0" rtl="0" algn="l">
              <a:spcBef>
                <a:spcPts val="0"/>
              </a:spcBef>
              <a:spcAft>
                <a:spcPts val="0"/>
              </a:spcAft>
              <a:buNone/>
            </a:pPr>
            <a:r>
              <a:rPr lang="en" sz="1800">
                <a:latin typeface="Nunito"/>
                <a:ea typeface="Nunito"/>
                <a:cs typeface="Nunito"/>
                <a:sym typeface="Nunito"/>
              </a:rPr>
              <a:t>For a step-by-step guide to the Census Form in Amharic see videos here | </a:t>
            </a:r>
            <a:r>
              <a:rPr lang="en" sz="1800">
                <a:solidFill>
                  <a:schemeClr val="dk2"/>
                </a:solidFill>
                <a:latin typeface="Nunito"/>
                <a:ea typeface="Nunito"/>
                <a:cs typeface="Nunito"/>
                <a:sym typeface="Nunito"/>
              </a:rPr>
              <a:t>በአማርኛ የተዘጋጀ የ2020 ሕዝብ ቆጠራ ቅፅ ቪድዮ መመሪያ ለማየት:</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u="sng">
                <a:solidFill>
                  <a:schemeClr val="hlink"/>
                </a:solidFill>
                <a:hlinkClick r:id="rId5"/>
              </a:rPr>
              <a:t>https://www.ethiopiancommunitydc.org/videos-and-webinars</a:t>
            </a:r>
            <a:endParaRPr sz="1800">
              <a:latin typeface="Nunito"/>
              <a:ea typeface="Nunito"/>
              <a:cs typeface="Nunito"/>
              <a:sym typeface="Nunito"/>
            </a:endParaRPr>
          </a:p>
          <a:p>
            <a:pPr indent="0" lvl="0" marL="0" rtl="0" algn="l">
              <a:spcBef>
                <a:spcPts val="0"/>
              </a:spcBef>
              <a:spcAft>
                <a:spcPts val="0"/>
              </a:spcAft>
              <a:buNone/>
            </a:pPr>
            <a:r>
              <a:t/>
            </a:r>
            <a:endParaRPr sz="2200">
              <a:latin typeface="Nunito"/>
              <a:ea typeface="Nunito"/>
              <a:cs typeface="Nunito"/>
              <a:sym typeface="Nunito"/>
            </a:endParaRPr>
          </a:p>
        </p:txBody>
      </p:sp>
      <p:cxnSp>
        <p:nvCxnSpPr>
          <p:cNvPr id="232" name="Google Shape;232;p34"/>
          <p:cNvCxnSpPr/>
          <p:nvPr/>
        </p:nvCxnSpPr>
        <p:spPr>
          <a:xfrm flipH="1">
            <a:off x="324300" y="977600"/>
            <a:ext cx="8819700" cy="114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5"/>
          <p:cNvSpPr txBox="1"/>
          <p:nvPr>
            <p:ph idx="4294967295" type="title"/>
          </p:nvPr>
        </p:nvSpPr>
        <p:spPr>
          <a:xfrm>
            <a:off x="311700" y="190950"/>
            <a:ext cx="85206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Fair Housing</a:t>
            </a:r>
            <a:endParaRPr sz="2600"/>
          </a:p>
          <a:p>
            <a:pPr indent="0" lvl="0" marL="0" rtl="0" algn="l">
              <a:spcBef>
                <a:spcPts val="0"/>
              </a:spcBef>
              <a:spcAft>
                <a:spcPts val="0"/>
              </a:spcAft>
              <a:buNone/>
            </a:pPr>
            <a:r>
              <a:rPr lang="en" sz="2600"/>
              <a:t>መኖሪያ ቤት የማግኘት መብቶችን በተማለከት </a:t>
            </a:r>
            <a:endParaRPr sz="2600"/>
          </a:p>
        </p:txBody>
      </p:sp>
      <p:sp>
        <p:nvSpPr>
          <p:cNvPr id="238" name="Google Shape;238;p35"/>
          <p:cNvSpPr txBox="1"/>
          <p:nvPr/>
        </p:nvSpPr>
        <p:spPr>
          <a:xfrm>
            <a:off x="805325" y="1238375"/>
            <a:ext cx="7081500" cy="3531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Nunito"/>
              <a:buChar char="●"/>
            </a:pPr>
            <a:r>
              <a:rPr lang="en" sz="1800">
                <a:latin typeface="Nunito"/>
                <a:ea typeface="Nunito"/>
                <a:cs typeface="Nunito"/>
                <a:sym typeface="Nunito"/>
              </a:rPr>
              <a:t>If you experience housing discrimination you can call Office of Human Rights to file a complaint | </a:t>
            </a:r>
            <a:r>
              <a:rPr lang="en" sz="1800">
                <a:solidFill>
                  <a:schemeClr val="dk2"/>
                </a:solidFill>
                <a:latin typeface="Nunito"/>
                <a:ea typeface="Nunito"/>
                <a:cs typeface="Nunito"/>
                <a:sym typeface="Nunito"/>
              </a:rPr>
              <a:t>የመኖሪያ ቤት የማግኝት መብቶዎ ከተነፈገ/መድሎዎ ካጋጠምዎ፣ ቅሬታ ለማሰማት ለሰብአዊ መብቶች ቢሮ መደወል ይችላሉ</a:t>
            </a:r>
            <a:endParaRPr sz="1800">
              <a:solidFill>
                <a:schemeClr val="dk2"/>
              </a:solidFill>
              <a:latin typeface="Nunito"/>
              <a:ea typeface="Nunito"/>
              <a:cs typeface="Nunito"/>
              <a:sym typeface="Nunito"/>
            </a:endParaRPr>
          </a:p>
          <a:p>
            <a:pPr indent="0" lvl="0" marL="457200" rtl="0" algn="l">
              <a:spcBef>
                <a:spcPts val="0"/>
              </a:spcBef>
              <a:spcAft>
                <a:spcPts val="0"/>
              </a:spcAft>
              <a:buNone/>
            </a:pPr>
            <a:r>
              <a:rPr b="1" lang="en" sz="1800">
                <a:latin typeface="Nunito"/>
                <a:ea typeface="Nunito"/>
                <a:cs typeface="Nunito"/>
                <a:sym typeface="Nunito"/>
              </a:rPr>
              <a:t>(202) 727-4559</a:t>
            </a:r>
            <a:r>
              <a:rPr lang="en" sz="1800">
                <a:solidFill>
                  <a:srgbClr val="444444"/>
                </a:solidFill>
                <a:latin typeface="Nunito"/>
                <a:ea typeface="Nunito"/>
                <a:cs typeface="Nunito"/>
                <a:sym typeface="Nunito"/>
              </a:rPr>
              <a:t> or visit </a:t>
            </a:r>
            <a:r>
              <a:rPr lang="en" sz="1800" u="sng">
                <a:solidFill>
                  <a:schemeClr val="hlink"/>
                </a:solidFill>
                <a:latin typeface="Nunito"/>
                <a:ea typeface="Nunito"/>
                <a:cs typeface="Nunito"/>
                <a:sym typeface="Nunito"/>
                <a:hlinkClick r:id="rId3"/>
              </a:rPr>
              <a:t>https://ohr.dc.gov/page/ohr-amharic</a:t>
            </a:r>
            <a:endParaRPr sz="1800">
              <a:solidFill>
                <a:srgbClr val="444444"/>
              </a:solidFill>
              <a:latin typeface="Nunito"/>
              <a:ea typeface="Nunito"/>
              <a:cs typeface="Nunito"/>
              <a:sym typeface="Nunito"/>
            </a:endParaRPr>
          </a:p>
          <a:p>
            <a:pPr indent="0" lvl="0" marL="457200" rtl="0" algn="l">
              <a:spcBef>
                <a:spcPts val="0"/>
              </a:spcBef>
              <a:spcAft>
                <a:spcPts val="0"/>
              </a:spcAft>
              <a:buNone/>
            </a:pPr>
            <a:r>
              <a:t/>
            </a:r>
            <a:endParaRPr sz="1800">
              <a:solidFill>
                <a:srgbClr val="444444"/>
              </a:solidFill>
              <a:latin typeface="Nunito"/>
              <a:ea typeface="Nunito"/>
              <a:cs typeface="Nunito"/>
              <a:sym typeface="Nunito"/>
            </a:endParaRPr>
          </a:p>
          <a:p>
            <a:pPr indent="-342900" lvl="0" marL="457200" rtl="0" algn="l">
              <a:spcBef>
                <a:spcPts val="0"/>
              </a:spcBef>
              <a:spcAft>
                <a:spcPts val="0"/>
              </a:spcAft>
              <a:buSzPts val="1800"/>
              <a:buFont typeface="Nunito"/>
              <a:buChar char="●"/>
            </a:pPr>
            <a:r>
              <a:rPr lang="en" sz="1800">
                <a:latin typeface="Nunito"/>
                <a:ea typeface="Nunito"/>
                <a:cs typeface="Nunito"/>
                <a:sym typeface="Nunito"/>
              </a:rPr>
              <a:t>You can also call Housing Counseling Services for help filing a complaint | </a:t>
            </a:r>
            <a:r>
              <a:rPr lang="en" sz="1800">
                <a:solidFill>
                  <a:schemeClr val="dk2"/>
                </a:solidFill>
                <a:latin typeface="Nunito"/>
                <a:ea typeface="Nunito"/>
                <a:cs typeface="Nunito"/>
                <a:sym typeface="Nunito"/>
              </a:rPr>
              <a:t>ቅሬታዎንም ለማስገባት/ፋይል ለማረግ </a:t>
            </a:r>
            <a:endParaRPr sz="1800">
              <a:solidFill>
                <a:schemeClr val="dk2"/>
              </a:solidFill>
              <a:latin typeface="Nunito"/>
              <a:ea typeface="Nunito"/>
              <a:cs typeface="Nunito"/>
              <a:sym typeface="Nunito"/>
            </a:endParaRPr>
          </a:p>
          <a:p>
            <a:pPr indent="0" lvl="0" marL="457200" rtl="0" algn="l">
              <a:spcBef>
                <a:spcPts val="0"/>
              </a:spcBef>
              <a:spcAft>
                <a:spcPts val="0"/>
              </a:spcAft>
              <a:buNone/>
            </a:pPr>
            <a:r>
              <a:rPr lang="en" sz="1800">
                <a:solidFill>
                  <a:schemeClr val="dk2"/>
                </a:solidFill>
                <a:latin typeface="Nunito"/>
                <a:ea typeface="Nunito"/>
                <a:cs typeface="Nunito"/>
                <a:sym typeface="Nunito"/>
              </a:rPr>
              <a:t>እርዳታ ካስፈለግዎ ለሃውሲንግ ካውንስሊንግ ሰርቪስስ</a:t>
            </a:r>
            <a:endParaRPr sz="1800">
              <a:solidFill>
                <a:schemeClr val="dk2"/>
              </a:solidFill>
              <a:latin typeface="Nunito"/>
              <a:ea typeface="Nunito"/>
              <a:cs typeface="Nunito"/>
              <a:sym typeface="Nunito"/>
            </a:endParaRPr>
          </a:p>
          <a:p>
            <a:pPr indent="0" lvl="0" marL="457200" rtl="0" algn="l">
              <a:spcBef>
                <a:spcPts val="0"/>
              </a:spcBef>
              <a:spcAft>
                <a:spcPts val="0"/>
              </a:spcAft>
              <a:buNone/>
            </a:pPr>
            <a:r>
              <a:rPr lang="en" sz="1800">
                <a:solidFill>
                  <a:schemeClr val="dk2"/>
                </a:solidFill>
                <a:latin typeface="Nunito"/>
                <a:ea typeface="Nunito"/>
                <a:cs typeface="Nunito"/>
                <a:sym typeface="Nunito"/>
              </a:rPr>
              <a:t>ይደውሉ</a:t>
            </a:r>
            <a:r>
              <a:rPr lang="en" sz="1800">
                <a:latin typeface="Nunito"/>
                <a:ea typeface="Nunito"/>
                <a:cs typeface="Nunito"/>
                <a:sym typeface="Nunito"/>
              </a:rPr>
              <a:t> </a:t>
            </a:r>
            <a:r>
              <a:rPr b="1" lang="en" sz="1800">
                <a:latin typeface="Nunito"/>
                <a:ea typeface="Nunito"/>
                <a:cs typeface="Nunito"/>
                <a:sym typeface="Nunito"/>
              </a:rPr>
              <a:t>(202) 667-7006</a:t>
            </a:r>
            <a:endParaRPr b="1" sz="1800">
              <a:latin typeface="Nunito"/>
              <a:ea typeface="Nunito"/>
              <a:cs typeface="Nunito"/>
              <a:sym typeface="Nunito"/>
            </a:endParaRPr>
          </a:p>
        </p:txBody>
      </p:sp>
      <p:pic>
        <p:nvPicPr>
          <p:cNvPr id="239" name="Google Shape;239;p35"/>
          <p:cNvPicPr preferRelativeResize="0"/>
          <p:nvPr/>
        </p:nvPicPr>
        <p:blipFill>
          <a:blip r:embed="rId4">
            <a:alphaModFix/>
          </a:blip>
          <a:stretch>
            <a:fillRect/>
          </a:stretch>
        </p:blipFill>
        <p:spPr>
          <a:xfrm>
            <a:off x="5494150" y="3434375"/>
            <a:ext cx="3338150" cy="1153175"/>
          </a:xfrm>
          <a:prstGeom prst="rect">
            <a:avLst/>
          </a:prstGeom>
          <a:noFill/>
          <a:ln>
            <a:noFill/>
          </a:ln>
        </p:spPr>
      </p:pic>
      <p:cxnSp>
        <p:nvCxnSpPr>
          <p:cNvPr id="240" name="Google Shape;240;p35"/>
          <p:cNvCxnSpPr/>
          <p:nvPr/>
        </p:nvCxnSpPr>
        <p:spPr>
          <a:xfrm flipH="1">
            <a:off x="305825" y="1106000"/>
            <a:ext cx="8080500" cy="150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6"/>
          <p:cNvSpPr txBox="1"/>
          <p:nvPr>
            <p:ph idx="4294967295" type="title"/>
          </p:nvPr>
        </p:nvSpPr>
        <p:spPr>
          <a:xfrm>
            <a:off x="311700" y="120375"/>
            <a:ext cx="8520600" cy="98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Questions? Call us!</a:t>
            </a:r>
            <a:endParaRPr sz="2600"/>
          </a:p>
          <a:p>
            <a:pPr indent="0" lvl="0" marL="0" rtl="0" algn="l">
              <a:spcBef>
                <a:spcPts val="0"/>
              </a:spcBef>
              <a:spcAft>
                <a:spcPts val="0"/>
              </a:spcAft>
              <a:buNone/>
            </a:pPr>
            <a:r>
              <a:rPr lang="en" sz="2600"/>
              <a:t>ጥያቄዎች ካልዎት ይደውሉልን!</a:t>
            </a:r>
            <a:endParaRPr sz="2600"/>
          </a:p>
        </p:txBody>
      </p:sp>
      <p:sp>
        <p:nvSpPr>
          <p:cNvPr id="246" name="Google Shape;246;p36"/>
          <p:cNvSpPr txBox="1"/>
          <p:nvPr/>
        </p:nvSpPr>
        <p:spPr>
          <a:xfrm>
            <a:off x="864950" y="1298050"/>
            <a:ext cx="7648200" cy="3039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Nunito"/>
              <a:buChar char="●"/>
            </a:pPr>
            <a:r>
              <a:rPr lang="en" sz="2000">
                <a:latin typeface="Nunito"/>
                <a:ea typeface="Nunito"/>
                <a:cs typeface="Nunito"/>
                <a:sym typeface="Nunito"/>
              </a:rPr>
              <a:t>Ethiopian Community Center | </a:t>
            </a:r>
            <a:r>
              <a:rPr lang="en" sz="2000">
                <a:solidFill>
                  <a:schemeClr val="dk2"/>
                </a:solidFill>
                <a:latin typeface="Nunito"/>
                <a:ea typeface="Nunito"/>
                <a:cs typeface="Nunito"/>
                <a:sym typeface="Nunito"/>
              </a:rPr>
              <a:t>የኢትዮጵያ ማህበረሰብ ማዕከል</a:t>
            </a:r>
            <a:r>
              <a:rPr lang="en" sz="2000">
                <a:latin typeface="Nunito"/>
                <a:ea typeface="Nunito"/>
                <a:cs typeface="Nunito"/>
                <a:sym typeface="Nunito"/>
              </a:rPr>
              <a:t> </a:t>
            </a:r>
            <a:endParaRPr sz="2000">
              <a:latin typeface="Nunito"/>
              <a:ea typeface="Nunito"/>
              <a:cs typeface="Nunito"/>
              <a:sym typeface="Nunito"/>
            </a:endParaRPr>
          </a:p>
          <a:p>
            <a:pPr indent="0" lvl="0" marL="457200" rtl="0" algn="l">
              <a:spcBef>
                <a:spcPts val="0"/>
              </a:spcBef>
              <a:spcAft>
                <a:spcPts val="0"/>
              </a:spcAft>
              <a:buNone/>
            </a:pPr>
            <a:r>
              <a:rPr b="1" lang="en" sz="2000">
                <a:latin typeface="Nunito"/>
                <a:ea typeface="Nunito"/>
                <a:cs typeface="Nunito"/>
                <a:sym typeface="Nunito"/>
              </a:rPr>
              <a:t>(202) 670-6721</a:t>
            </a:r>
            <a:endParaRPr b="1" sz="2000">
              <a:latin typeface="Nunito"/>
              <a:ea typeface="Nunito"/>
              <a:cs typeface="Nunito"/>
              <a:sym typeface="Nunito"/>
            </a:endParaRPr>
          </a:p>
          <a:p>
            <a:pPr indent="0" lvl="0" marL="457200" rtl="0" algn="l">
              <a:spcBef>
                <a:spcPts val="0"/>
              </a:spcBef>
              <a:spcAft>
                <a:spcPts val="0"/>
              </a:spcAft>
              <a:buNone/>
            </a:pPr>
            <a:r>
              <a:t/>
            </a:r>
            <a:endParaRPr sz="2000">
              <a:latin typeface="Nunito"/>
              <a:ea typeface="Nunito"/>
              <a:cs typeface="Nunito"/>
              <a:sym typeface="Nunito"/>
            </a:endParaRPr>
          </a:p>
          <a:p>
            <a:pPr indent="-355600" lvl="0" marL="457200" rtl="0" algn="l">
              <a:spcBef>
                <a:spcPts val="0"/>
              </a:spcBef>
              <a:spcAft>
                <a:spcPts val="0"/>
              </a:spcAft>
              <a:buSzPts val="2000"/>
              <a:buFont typeface="Nunito"/>
              <a:buChar char="●"/>
            </a:pPr>
            <a:r>
              <a:rPr lang="en" sz="2000">
                <a:latin typeface="Nunito"/>
                <a:ea typeface="Nunito"/>
                <a:cs typeface="Nunito"/>
                <a:sym typeface="Nunito"/>
              </a:rPr>
              <a:t>Housing Counseling Services | </a:t>
            </a:r>
            <a:r>
              <a:rPr lang="en" sz="2000">
                <a:solidFill>
                  <a:schemeClr val="dk2"/>
                </a:solidFill>
                <a:latin typeface="Nunito"/>
                <a:ea typeface="Nunito"/>
                <a:cs typeface="Nunito"/>
                <a:sym typeface="Nunito"/>
              </a:rPr>
              <a:t>ሃውሲንግ ካውንስሊንግ ሰርቪስስ</a:t>
            </a:r>
            <a:r>
              <a:rPr lang="en" sz="2000">
                <a:latin typeface="Nunito"/>
                <a:ea typeface="Nunito"/>
                <a:cs typeface="Nunito"/>
                <a:sym typeface="Nunito"/>
              </a:rPr>
              <a:t> </a:t>
            </a:r>
            <a:r>
              <a:rPr b="1" lang="en" sz="2000">
                <a:latin typeface="Nunito"/>
                <a:ea typeface="Nunito"/>
                <a:cs typeface="Nunito"/>
                <a:sym typeface="Nunito"/>
              </a:rPr>
              <a:t>(202) 667-7006</a:t>
            </a:r>
            <a:endParaRPr sz="2000">
              <a:latin typeface="Nunito"/>
              <a:ea typeface="Nunito"/>
              <a:cs typeface="Nunito"/>
              <a:sym typeface="Nunito"/>
            </a:endParaRPr>
          </a:p>
          <a:p>
            <a:pPr indent="-355600" lvl="0" marL="457200" rtl="0" algn="l">
              <a:spcBef>
                <a:spcPts val="0"/>
              </a:spcBef>
              <a:spcAft>
                <a:spcPts val="0"/>
              </a:spcAft>
              <a:buSzPts val="2000"/>
              <a:buFont typeface="Nunito"/>
              <a:buChar char="●"/>
            </a:pPr>
            <a:r>
              <a:rPr lang="en" sz="2000">
                <a:latin typeface="Nunito"/>
                <a:ea typeface="Nunito"/>
                <a:cs typeface="Nunito"/>
                <a:sym typeface="Nunito"/>
              </a:rPr>
              <a:t>Legal Aid | </a:t>
            </a:r>
            <a:r>
              <a:rPr lang="en" sz="2000">
                <a:solidFill>
                  <a:schemeClr val="dk2"/>
                </a:solidFill>
                <a:latin typeface="Nunito"/>
                <a:ea typeface="Nunito"/>
                <a:cs typeface="Nunito"/>
                <a:sym typeface="Nunito"/>
              </a:rPr>
              <a:t>ሊጋል ኤድ ሶሳይቲ ኦፍ ዲሲ</a:t>
            </a:r>
            <a:endParaRPr sz="2000">
              <a:solidFill>
                <a:schemeClr val="dk2"/>
              </a:solidFill>
              <a:latin typeface="Nunito"/>
              <a:ea typeface="Nunito"/>
              <a:cs typeface="Nunito"/>
              <a:sym typeface="Nunito"/>
            </a:endParaRPr>
          </a:p>
          <a:p>
            <a:pPr indent="0" lvl="0" marL="457200" rtl="0" algn="l">
              <a:spcBef>
                <a:spcPts val="0"/>
              </a:spcBef>
              <a:spcAft>
                <a:spcPts val="0"/>
              </a:spcAft>
              <a:buNone/>
            </a:pPr>
            <a:r>
              <a:rPr b="1" lang="en" sz="2000">
                <a:latin typeface="Nunito"/>
                <a:ea typeface="Nunito"/>
                <a:cs typeface="Nunito"/>
                <a:sym typeface="Nunito"/>
              </a:rPr>
              <a:t>(202) 628 - 1161</a:t>
            </a:r>
            <a:endParaRPr b="1" sz="2000">
              <a:latin typeface="Nunito"/>
              <a:ea typeface="Nunito"/>
              <a:cs typeface="Nunito"/>
              <a:sym typeface="Nunito"/>
            </a:endParaRPr>
          </a:p>
        </p:txBody>
      </p:sp>
      <p:cxnSp>
        <p:nvCxnSpPr>
          <p:cNvPr id="247" name="Google Shape;247;p36"/>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430800" y="1907375"/>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Tenants’ Rights and Updates</a:t>
            </a:r>
            <a:endParaRPr/>
          </a:p>
          <a:p>
            <a:pPr indent="0" lvl="0" marL="0" rtl="0" algn="ctr">
              <a:spcBef>
                <a:spcPts val="0"/>
              </a:spcBef>
              <a:spcAft>
                <a:spcPts val="0"/>
              </a:spcAft>
              <a:buNone/>
            </a:pPr>
            <a:r>
              <a:rPr lang="en"/>
              <a:t>የተከራዮች መብት እና ለውጦች</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120750"/>
            <a:ext cx="8520600" cy="98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General Protections during </a:t>
            </a:r>
            <a:r>
              <a:rPr lang="en"/>
              <a:t>Coronavirus</a:t>
            </a:r>
            <a:r>
              <a:rPr lang="en"/>
              <a:t> Emergency </a:t>
            </a:r>
            <a:endParaRPr/>
          </a:p>
          <a:p>
            <a:pPr indent="0" lvl="0" marL="0" rtl="0" algn="l">
              <a:lnSpc>
                <a:spcPct val="115000"/>
              </a:lnSpc>
              <a:spcBef>
                <a:spcPts val="0"/>
              </a:spcBef>
              <a:spcAft>
                <a:spcPts val="0"/>
              </a:spcAft>
              <a:buNone/>
            </a:pPr>
            <a:r>
              <a:rPr b="1" lang="en" sz="2400">
                <a:solidFill>
                  <a:srgbClr val="000000"/>
                </a:solidFill>
                <a:latin typeface="Arial"/>
                <a:ea typeface="Arial"/>
                <a:cs typeface="Arial"/>
                <a:sym typeface="Arial"/>
              </a:rPr>
              <a:t>በሁሉም በኩል መደረግ ያለበት ጥንቃቄ በኮረና ቨይረሰ ወቅት</a:t>
            </a:r>
            <a:endParaRPr sz="2400"/>
          </a:p>
        </p:txBody>
      </p:sp>
      <p:sp>
        <p:nvSpPr>
          <p:cNvPr id="83" name="Google Shape;83;p16"/>
          <p:cNvSpPr txBox="1"/>
          <p:nvPr>
            <p:ph idx="1" type="body"/>
          </p:nvPr>
        </p:nvSpPr>
        <p:spPr>
          <a:xfrm>
            <a:off x="311700" y="1299275"/>
            <a:ext cx="3999900" cy="38442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Courts are closed until at least May 15th, evictions will not take place during this time </a:t>
            </a:r>
            <a:endParaRPr sz="13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Landlords can still file some eviction cases &amp; send you notices. </a:t>
            </a:r>
            <a:endParaRPr sz="13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Landlords can still charge rent, but not late fees. </a:t>
            </a:r>
            <a:endParaRPr sz="1300">
              <a:solidFill>
                <a:srgbClr val="695D46"/>
              </a:solidFill>
              <a:latin typeface="Nunito"/>
              <a:ea typeface="Nunito"/>
              <a:cs typeface="Nunito"/>
              <a:sym typeface="Nunito"/>
            </a:endParaRPr>
          </a:p>
          <a:p>
            <a:pPr indent="-311150" lvl="0" marL="457200" rtl="0" algn="l">
              <a:lnSpc>
                <a:spcPct val="115000"/>
              </a:lnSpc>
              <a:spcBef>
                <a:spcPts val="0"/>
              </a:spcBef>
              <a:spcAft>
                <a:spcPts val="0"/>
              </a:spcAft>
              <a:buClr>
                <a:srgbClr val="695D46"/>
              </a:buClr>
              <a:buSzPts val="1300"/>
              <a:buFont typeface="Open Sans"/>
              <a:buChar char="●"/>
            </a:pPr>
            <a:r>
              <a:rPr lang="en" sz="1300">
                <a:solidFill>
                  <a:srgbClr val="695D46"/>
                </a:solidFill>
                <a:latin typeface="Nunito"/>
                <a:ea typeface="Nunito"/>
                <a:cs typeface="Nunito"/>
                <a:sym typeface="Nunito"/>
              </a:rPr>
              <a:t>Rent increases are not permitted during the emergency. </a:t>
            </a:r>
            <a:r>
              <a:rPr b="1" lang="en" sz="1300" u="sng">
                <a:solidFill>
                  <a:srgbClr val="695D46"/>
                </a:solidFill>
                <a:latin typeface="Nunito"/>
                <a:ea typeface="Nunito"/>
                <a:cs typeface="Nunito"/>
                <a:sym typeface="Nunito"/>
              </a:rPr>
              <a:t>This does not apply to subsidized housing. </a:t>
            </a:r>
            <a:r>
              <a:rPr lang="en" sz="1300">
                <a:solidFill>
                  <a:srgbClr val="695D46"/>
                </a:solidFill>
                <a:latin typeface="Nunito"/>
                <a:ea typeface="Nunito"/>
                <a:cs typeface="Nunito"/>
                <a:sym typeface="Nunito"/>
              </a:rPr>
              <a:t> </a:t>
            </a:r>
            <a:endParaRPr sz="1300">
              <a:solidFill>
                <a:srgbClr val="695D46"/>
              </a:solidFill>
              <a:latin typeface="Nunito"/>
              <a:ea typeface="Nunito"/>
              <a:cs typeface="Nunito"/>
              <a:sym typeface="Nunito"/>
            </a:endParaRPr>
          </a:p>
          <a:p>
            <a:pPr indent="-311150" lvl="0" marL="457200" rtl="0" algn="l">
              <a:lnSpc>
                <a:spcPct val="115000"/>
              </a:lnSpc>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Utilities </a:t>
            </a:r>
            <a:r>
              <a:rPr lang="en" sz="1300" u="sng">
                <a:solidFill>
                  <a:srgbClr val="695D46"/>
                </a:solidFill>
                <a:latin typeface="Nunito"/>
                <a:ea typeface="Nunito"/>
                <a:cs typeface="Nunito"/>
                <a:sym typeface="Nunito"/>
              </a:rPr>
              <a:t>cannot</a:t>
            </a:r>
            <a:r>
              <a:rPr lang="en" sz="1300">
                <a:solidFill>
                  <a:srgbClr val="695D46"/>
                </a:solidFill>
                <a:latin typeface="Nunito"/>
                <a:ea typeface="Nunito"/>
                <a:cs typeface="Nunito"/>
                <a:sym typeface="Nunito"/>
              </a:rPr>
              <a:t> be shut off (gas, water, electric, wifi) </a:t>
            </a:r>
            <a:endParaRPr sz="11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Landlord has no right to ask about your health </a:t>
            </a:r>
            <a:endParaRPr sz="1300">
              <a:solidFill>
                <a:srgbClr val="000000"/>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If you need someone to stay with you because you’re sick, this is allowed. Notify your landlord. </a:t>
            </a:r>
            <a:endParaRPr sz="13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500">
              <a:solidFill>
                <a:srgbClr val="695D46"/>
              </a:solidFill>
              <a:latin typeface="Nunito"/>
              <a:ea typeface="Nunito"/>
              <a:cs typeface="Nunito"/>
              <a:sym typeface="Nunito"/>
            </a:endParaRPr>
          </a:p>
        </p:txBody>
      </p:sp>
      <p:cxnSp>
        <p:nvCxnSpPr>
          <p:cNvPr id="84" name="Google Shape;84;p16"/>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85" name="Google Shape;85;p16"/>
          <p:cNvSpPr txBox="1"/>
          <p:nvPr>
            <p:ph idx="2" type="body"/>
          </p:nvPr>
        </p:nvSpPr>
        <p:spPr>
          <a:xfrm>
            <a:off x="4832400" y="1202675"/>
            <a:ext cx="3999900" cy="4037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የዲሲ አከራዮችና ተከራዮች ፍርድቤት እሰከ ግንቦት (MAY15)ዝግ ነዉ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Char char="●"/>
            </a:pPr>
            <a:r>
              <a:rPr lang="en" sz="1100">
                <a:solidFill>
                  <a:srgbClr val="000000"/>
                </a:solidFill>
                <a:latin typeface="Arial"/>
                <a:ea typeface="Arial"/>
                <a:cs typeface="Arial"/>
                <a:sym typeface="Arial"/>
              </a:rPr>
              <a:t>በዲሲ</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ህግ</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አከራይን</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ከቤት</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ማስወጣት</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በአሁን</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ግዜ</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የተከለከለ</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ነዉ</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በዚ አሰቸኯይ አዋጅ ወቅት አከራይ በተከራይ ላይ ክሰ የመመሰረት መብት አለዉ ሆኖም ግን ፍርድ ቤት ክሱን የምያየዉ</a:t>
            </a:r>
            <a:endParaRPr sz="1100">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ይህ የአሰቸኯይ ግዜ አዋጅ ሲነሳ መሆኑ መታወቅ አለበት</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Char char="●"/>
            </a:pPr>
            <a:r>
              <a:rPr lang="en" sz="1100">
                <a:solidFill>
                  <a:srgbClr val="000000"/>
                </a:solidFill>
                <a:latin typeface="Arial"/>
                <a:ea typeface="Arial"/>
                <a:cs typeface="Arial"/>
                <a:sym typeface="Arial"/>
              </a:rPr>
              <a:t>አከራዬች</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የቤት</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ኪራይ</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መሰብሰባቸዉን</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ይቀጥላሉ</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ግን</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የቤት</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ኪራይ</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ዘግይተዉ</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ከከፈሉ</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ቅጣት</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አይኖረዉም</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አከራዬች የቤት</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ኪራይ</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ዋጋ</a:t>
            </a:r>
            <a:r>
              <a:rPr lang="en" sz="1100">
                <a:solidFill>
                  <a:srgbClr val="000000"/>
                </a:solidFill>
                <a:latin typeface="Times New Roman"/>
                <a:ea typeface="Times New Roman"/>
                <a:cs typeface="Times New Roman"/>
                <a:sym typeface="Times New Roman"/>
              </a:rPr>
              <a:t> </a:t>
            </a:r>
            <a:r>
              <a:rPr lang="en" sz="1100">
                <a:solidFill>
                  <a:srgbClr val="000000"/>
                </a:solidFill>
                <a:latin typeface="Arial"/>
                <a:ea typeface="Arial"/>
                <a:cs typeface="Arial"/>
                <a:sym typeface="Arial"/>
              </a:rPr>
              <a:t>መጨመር አይችሉም </a:t>
            </a:r>
            <a:r>
              <a:rPr lang="en" sz="1100">
                <a:solidFill>
                  <a:srgbClr val="000000"/>
                </a:solidFill>
                <a:latin typeface="Times New Roman"/>
                <a:ea typeface="Times New Roman"/>
                <a:cs typeface="Times New Roman"/>
                <a:sym typeface="Times New Roman"/>
              </a:rPr>
              <a:t>ይህ የሚሆነዉ በዚ በአሰቸኯይ የጤና ጥሪ አዋጅ ወቅት ነዉ</a:t>
            </a:r>
            <a:endParaRPr sz="1100">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lang="en" sz="1100">
                <a:solidFill>
                  <a:srgbClr val="000000"/>
                </a:solidFill>
                <a:latin typeface="Times New Roman"/>
                <a:ea typeface="Times New Roman"/>
                <a:cs typeface="Times New Roman"/>
                <a:sym typeface="Times New Roman"/>
              </a:rPr>
              <a:t> ይሄ  ፌደራል ድጎማ ቤቶች ዐይመለከትም(Section 8)</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ማንኛዉንም የዉሀ የመብራት የጋዝ አገልግሎት ማቇረጥ የተከለከለ ነዉ በዚአዋጅ ወቅት</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Arial"/>
                <a:ea typeface="Arial"/>
                <a:cs typeface="Arial"/>
                <a:sym typeface="Arial"/>
              </a:rPr>
              <a:t>አከራይ የጤናዎትን ሁኔታ መጠየቅ መብት የለዉም</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ታመዉ አሰታማሚ ከእርሶ ጋር እዲቆይ ማድረግ መብት አሎት ከእርሶ ሚጠበቀዉ አከራዮን ማሳወቅ ነዉ</a:t>
            </a:r>
            <a:endParaRPr sz="1100">
              <a:solidFill>
                <a:srgbClr val="000000"/>
              </a:solidFill>
              <a:latin typeface="Arial"/>
              <a:ea typeface="Arial"/>
              <a:cs typeface="Arial"/>
              <a:sym typeface="Arial"/>
            </a:endParaRPr>
          </a:p>
          <a:p>
            <a:pPr indent="0" lvl="0" marL="91440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116100" y="94275"/>
            <a:ext cx="8520600" cy="105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Protections for Tenants in </a:t>
            </a:r>
            <a:r>
              <a:rPr lang="en"/>
              <a:t>Subsidized</a:t>
            </a:r>
            <a:r>
              <a:rPr lang="en"/>
              <a:t> Housing</a:t>
            </a:r>
            <a:endParaRPr/>
          </a:p>
          <a:p>
            <a:pPr indent="0" lvl="0" marL="0" rtl="0" algn="l">
              <a:lnSpc>
                <a:spcPct val="115000"/>
              </a:lnSpc>
              <a:spcBef>
                <a:spcPts val="0"/>
              </a:spcBef>
              <a:spcAft>
                <a:spcPts val="0"/>
              </a:spcAft>
              <a:buNone/>
            </a:pPr>
            <a:r>
              <a:rPr b="1" lang="en" sz="2400">
                <a:solidFill>
                  <a:srgbClr val="000000"/>
                </a:solidFill>
                <a:latin typeface="Arial"/>
                <a:ea typeface="Arial"/>
                <a:cs typeface="Arial"/>
                <a:sym typeface="Arial"/>
              </a:rPr>
              <a:t>በፌደራል ድጎማ ቤቶች ዉሰጥ ለተከራይ የሚደረግ ጥንቃቄ</a:t>
            </a:r>
            <a:endParaRPr/>
          </a:p>
        </p:txBody>
      </p:sp>
      <p:sp>
        <p:nvSpPr>
          <p:cNvPr id="91" name="Google Shape;91;p17"/>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95D46"/>
              </a:buClr>
              <a:buSzPts val="1400"/>
              <a:buFont typeface="Nunito"/>
              <a:buChar char="●"/>
            </a:pPr>
            <a:r>
              <a:rPr lang="en">
                <a:solidFill>
                  <a:srgbClr val="695D46"/>
                </a:solidFill>
                <a:latin typeface="Nunito"/>
                <a:ea typeface="Nunito"/>
                <a:cs typeface="Nunito"/>
                <a:sym typeface="Nunito"/>
              </a:rPr>
              <a:t>If you get the relief check of $1,200, you do </a:t>
            </a:r>
            <a:r>
              <a:rPr lang="en" u="sng">
                <a:solidFill>
                  <a:srgbClr val="695D46"/>
                </a:solidFill>
                <a:latin typeface="Nunito"/>
                <a:ea typeface="Nunito"/>
                <a:cs typeface="Nunito"/>
                <a:sym typeface="Nunito"/>
              </a:rPr>
              <a:t>not</a:t>
            </a:r>
            <a:r>
              <a:rPr lang="en">
                <a:solidFill>
                  <a:srgbClr val="695D46"/>
                </a:solidFill>
                <a:latin typeface="Nunito"/>
                <a:ea typeface="Nunito"/>
                <a:cs typeface="Nunito"/>
                <a:sym typeface="Nunito"/>
              </a:rPr>
              <a:t> need to report this to your landlord. It does </a:t>
            </a:r>
            <a:r>
              <a:rPr lang="en" u="sng">
                <a:solidFill>
                  <a:srgbClr val="695D46"/>
                </a:solidFill>
                <a:latin typeface="Nunito"/>
                <a:ea typeface="Nunito"/>
                <a:cs typeface="Nunito"/>
                <a:sym typeface="Nunito"/>
              </a:rPr>
              <a:t>not </a:t>
            </a:r>
            <a:r>
              <a:rPr lang="en">
                <a:solidFill>
                  <a:srgbClr val="695D46"/>
                </a:solidFill>
                <a:latin typeface="Nunito"/>
                <a:ea typeface="Nunito"/>
                <a:cs typeface="Nunito"/>
                <a:sym typeface="Nunito"/>
              </a:rPr>
              <a:t>count as “income.” </a:t>
            </a:r>
            <a:endParaRPr>
              <a:solidFill>
                <a:srgbClr val="695D46"/>
              </a:solidFill>
              <a:latin typeface="Nunito"/>
              <a:ea typeface="Nunito"/>
              <a:cs typeface="Nunito"/>
              <a:sym typeface="Nunito"/>
            </a:endParaRPr>
          </a:p>
          <a:p>
            <a:pPr indent="-317500" lvl="0" marL="457200" rtl="0" algn="l">
              <a:spcBef>
                <a:spcPts val="1000"/>
              </a:spcBef>
              <a:spcAft>
                <a:spcPts val="0"/>
              </a:spcAft>
              <a:buClr>
                <a:srgbClr val="695D46"/>
              </a:buClr>
              <a:buSzPts val="1400"/>
              <a:buFont typeface="Nunito"/>
              <a:buChar char="●"/>
            </a:pPr>
            <a:r>
              <a:rPr lang="en">
                <a:solidFill>
                  <a:srgbClr val="695D46"/>
                </a:solidFill>
                <a:latin typeface="Nunito"/>
                <a:ea typeface="Nunito"/>
                <a:cs typeface="Nunito"/>
                <a:sym typeface="Nunito"/>
              </a:rPr>
              <a:t>During the crisis, no one’s Housing voucher or Rapid Rehousing assistance should be terminated. </a:t>
            </a:r>
            <a:endParaRPr>
              <a:solidFill>
                <a:srgbClr val="695D46"/>
              </a:solidFill>
              <a:latin typeface="Nunito"/>
              <a:ea typeface="Nunito"/>
              <a:cs typeface="Nunito"/>
              <a:sym typeface="Nunito"/>
            </a:endParaRPr>
          </a:p>
          <a:p>
            <a:pPr indent="-317500" lvl="0" marL="457200" rtl="0" algn="l">
              <a:spcBef>
                <a:spcPts val="1000"/>
              </a:spcBef>
              <a:spcAft>
                <a:spcPts val="0"/>
              </a:spcAft>
              <a:buClr>
                <a:srgbClr val="695D46"/>
              </a:buClr>
              <a:buSzPts val="1400"/>
              <a:buFont typeface="Nunito"/>
              <a:buChar char="●"/>
            </a:pPr>
            <a:r>
              <a:rPr lang="en">
                <a:solidFill>
                  <a:srgbClr val="695D46"/>
                </a:solidFill>
                <a:latin typeface="Nunito"/>
                <a:ea typeface="Nunito"/>
                <a:cs typeface="Nunito"/>
                <a:sym typeface="Nunito"/>
              </a:rPr>
              <a:t>If you have a federal subsidy, your landlord cannot file eviction case for non-payment until at least August 25, 2020, following 30-day notice. </a:t>
            </a:r>
            <a:endParaRPr>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a:solidFill>
                <a:srgbClr val="695D46"/>
              </a:solidFill>
              <a:latin typeface="Nunito"/>
              <a:ea typeface="Nunito"/>
              <a:cs typeface="Nunito"/>
              <a:sym typeface="Nunito"/>
            </a:endParaRPr>
          </a:p>
          <a:p>
            <a:pPr indent="0" lvl="0" marL="0" rtl="0" algn="l">
              <a:spcBef>
                <a:spcPts val="1000"/>
              </a:spcBef>
              <a:spcAft>
                <a:spcPts val="1600"/>
              </a:spcAft>
              <a:buNone/>
            </a:pPr>
            <a:r>
              <a:t/>
            </a:r>
            <a:endParaRPr>
              <a:latin typeface="Nunito"/>
              <a:ea typeface="Nunito"/>
              <a:cs typeface="Nunito"/>
              <a:sym typeface="Nunito"/>
            </a:endParaRPr>
          </a:p>
        </p:txBody>
      </p:sp>
      <p:cxnSp>
        <p:nvCxnSpPr>
          <p:cNvPr id="92" name="Google Shape;92;p17"/>
          <p:cNvCxnSpPr/>
          <p:nvPr/>
        </p:nvCxnSpPr>
        <p:spPr>
          <a:xfrm flipH="1">
            <a:off x="336150" y="107445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93" name="Google Shape;93;p17"/>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አሁን ያለዉን ችግር ለማቃለል ከመግሰት የሚያገኙትን $1200  ለአከራይ ሪፓርት ማድረግ አይኖርቦትም ገዘቡ እደገቢ አይቆጠርም</a:t>
            </a:r>
            <a:endParaRPr sz="1200">
              <a:solidFill>
                <a:srgbClr val="000000"/>
              </a:solidFill>
              <a:latin typeface="Arial"/>
              <a:ea typeface="Arial"/>
              <a:cs typeface="Arial"/>
              <a:sym typeface="Arial"/>
            </a:endParaRPr>
          </a:p>
          <a:p>
            <a:pPr indent="0" lvl="0" marL="457200" rtl="0" algn="l">
              <a:spcBef>
                <a:spcPts val="0"/>
              </a:spcBef>
              <a:spcAft>
                <a:spcPts val="0"/>
              </a:spcAft>
              <a:buNone/>
            </a:pPr>
            <a:r>
              <a:t/>
            </a:r>
            <a:endParaRPr sz="1200">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በዚ በችግር ግዜ የቤት ቯዉቸር ወይም ራፒድ ሪሀዉሲግ እርዳታ ሊቇረጥ አይችልም</a:t>
            </a:r>
            <a:endParaRPr sz="1200">
              <a:solidFill>
                <a:srgbClr val="000000"/>
              </a:solidFill>
              <a:latin typeface="Arial"/>
              <a:ea typeface="Arial"/>
              <a:cs typeface="Arial"/>
              <a:sym typeface="Arial"/>
            </a:endParaRPr>
          </a:p>
          <a:p>
            <a:pPr indent="0" lvl="0" marL="457200" rtl="0" algn="l">
              <a:spcBef>
                <a:spcPts val="0"/>
              </a:spcBef>
              <a:spcAft>
                <a:spcPts val="0"/>
              </a:spcAft>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የፌደራል ድጎማ ቤቶች ዐከራይ ላልተከፈለ ኪራይ የቤት መልቀቂያ ክሰ መመሰረት ዐይችልም እሰከ ነሀሴ (August 25) ህንዲሁም የ 30 ቀን ማሰጠንቀቂያ ተከትሎ </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98050"/>
            <a:ext cx="8520600" cy="100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Tenants Rights in Washington DC</a:t>
            </a:r>
            <a:endParaRPr/>
          </a:p>
          <a:p>
            <a:pPr indent="0" lvl="0" marL="0" rtl="0" algn="l">
              <a:lnSpc>
                <a:spcPct val="115000"/>
              </a:lnSpc>
              <a:spcBef>
                <a:spcPts val="0"/>
              </a:spcBef>
              <a:spcAft>
                <a:spcPts val="0"/>
              </a:spcAft>
              <a:buNone/>
            </a:pPr>
            <a:r>
              <a:rPr b="1" lang="en" sz="2400">
                <a:solidFill>
                  <a:srgbClr val="000000"/>
                </a:solidFill>
                <a:latin typeface="Arial"/>
                <a:ea typeface="Arial"/>
                <a:cs typeface="Arial"/>
                <a:sym typeface="Arial"/>
              </a:rPr>
              <a:t>የተከራዮች መብት በዲሲ</a:t>
            </a:r>
            <a:endParaRPr sz="2400"/>
          </a:p>
        </p:txBody>
      </p:sp>
      <p:sp>
        <p:nvSpPr>
          <p:cNvPr id="99" name="Google Shape;99;p18"/>
          <p:cNvSpPr txBox="1"/>
          <p:nvPr/>
        </p:nvSpPr>
        <p:spPr>
          <a:xfrm>
            <a:off x="481025" y="1235900"/>
            <a:ext cx="4247400" cy="34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695D46"/>
                </a:solidFill>
                <a:latin typeface="Nunito"/>
                <a:ea typeface="Nunito"/>
                <a:cs typeface="Nunito"/>
                <a:sym typeface="Nunito"/>
              </a:rPr>
              <a:t>Your Lease</a:t>
            </a:r>
            <a:endParaRPr sz="2100">
              <a:solidFill>
                <a:srgbClr val="695D46"/>
              </a:solidFill>
              <a:latin typeface="Nunito"/>
              <a:ea typeface="Nunito"/>
              <a:cs typeface="Nunito"/>
              <a:sym typeface="Nunito"/>
            </a:endParaRPr>
          </a:p>
          <a:p>
            <a:pPr indent="-311150" lvl="0" marL="457200" rtl="0" algn="l">
              <a:spcBef>
                <a:spcPts val="100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You do not have to have a written lease--your lease can be verbal</a:t>
            </a:r>
            <a:endParaRPr sz="1300">
              <a:solidFill>
                <a:srgbClr val="695D46"/>
              </a:solidFill>
              <a:latin typeface="Nunito"/>
              <a:ea typeface="Nunito"/>
              <a:cs typeface="Nunito"/>
              <a:sym typeface="Nunito"/>
            </a:endParaRPr>
          </a:p>
          <a:p>
            <a:pPr indent="-311150" lvl="0" marL="457200" rtl="0" algn="l">
              <a:spcBef>
                <a:spcPts val="100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Your lease does not expire at the end of the first term. It automatically goes month-to-month</a:t>
            </a:r>
            <a:endParaRPr sz="1300">
              <a:solidFill>
                <a:srgbClr val="695D46"/>
              </a:solidFill>
              <a:latin typeface="Nunito"/>
              <a:ea typeface="Nunito"/>
              <a:cs typeface="Nunito"/>
              <a:sym typeface="Nunito"/>
            </a:endParaRPr>
          </a:p>
          <a:p>
            <a:pPr indent="-311150" lvl="0" marL="457200" rtl="0" algn="l">
              <a:spcBef>
                <a:spcPts val="100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You do not have to move out when your lease ends</a:t>
            </a:r>
            <a:endParaRPr sz="1300">
              <a:solidFill>
                <a:srgbClr val="695D46"/>
              </a:solidFill>
              <a:latin typeface="Nunito"/>
              <a:ea typeface="Nunito"/>
              <a:cs typeface="Nunito"/>
              <a:sym typeface="Nunito"/>
            </a:endParaRPr>
          </a:p>
          <a:p>
            <a:pPr indent="-311150" lvl="0" marL="457200" rtl="0" algn="l">
              <a:spcBef>
                <a:spcPts val="100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Generally you do not have to sign a new lease at the end of your lease term </a:t>
            </a:r>
            <a:endParaRPr sz="1300">
              <a:solidFill>
                <a:srgbClr val="695D46"/>
              </a:solidFill>
              <a:latin typeface="Nunito"/>
              <a:ea typeface="Nunito"/>
              <a:cs typeface="Nunito"/>
              <a:sym typeface="Nunito"/>
            </a:endParaRPr>
          </a:p>
          <a:p>
            <a:pPr indent="-311150" lvl="0" marL="457200" rtl="0" algn="l">
              <a:spcBef>
                <a:spcPts val="1000"/>
              </a:spcBef>
              <a:spcAft>
                <a:spcPts val="0"/>
              </a:spcAft>
              <a:buClr>
                <a:srgbClr val="695D46"/>
              </a:buClr>
              <a:buSzPts val="1300"/>
              <a:buFont typeface="Nunito"/>
              <a:buChar char="●"/>
            </a:pPr>
            <a:r>
              <a:rPr lang="en" sz="1300">
                <a:solidFill>
                  <a:srgbClr val="695D46"/>
                </a:solidFill>
                <a:latin typeface="Nunito"/>
                <a:ea typeface="Nunito"/>
                <a:cs typeface="Nunito"/>
                <a:sym typeface="Nunito"/>
              </a:rPr>
              <a:t>There are some federally subsidized properties where you may have to sign a new lease (like Section 8 and in LIHTC buildings)</a:t>
            </a:r>
            <a:endParaRPr sz="1300">
              <a:solidFill>
                <a:srgbClr val="695D46"/>
              </a:solidFill>
              <a:latin typeface="Nunito"/>
              <a:ea typeface="Nunito"/>
              <a:cs typeface="Nunito"/>
              <a:sym typeface="Nunito"/>
            </a:endParaRPr>
          </a:p>
        </p:txBody>
      </p:sp>
      <p:cxnSp>
        <p:nvCxnSpPr>
          <p:cNvPr id="100" name="Google Shape;100;p18"/>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01" name="Google Shape;101;p18"/>
          <p:cNvSpPr txBox="1"/>
          <p:nvPr>
            <p:ph idx="1" type="body"/>
          </p:nvPr>
        </p:nvSpPr>
        <p:spPr>
          <a:xfrm>
            <a:off x="311700" y="1388875"/>
            <a:ext cx="4247400" cy="32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2" name="Google Shape;102;p18"/>
          <p:cNvSpPr txBox="1"/>
          <p:nvPr>
            <p:ph idx="2" type="body"/>
          </p:nvPr>
        </p:nvSpPr>
        <p:spPr>
          <a:xfrm>
            <a:off x="4832400" y="1235900"/>
            <a:ext cx="3999900" cy="3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00"/>
                </a:solidFill>
                <a:latin typeface="Arial"/>
                <a:ea typeface="Arial"/>
                <a:cs typeface="Arial"/>
                <a:sym typeface="Arial"/>
              </a:rPr>
              <a:t>የ</a:t>
            </a:r>
            <a:r>
              <a:rPr lang="en" sz="1300">
                <a:solidFill>
                  <a:srgbClr val="000000"/>
                </a:solidFill>
                <a:latin typeface="Arial"/>
                <a:ea typeface="Arial"/>
                <a:cs typeface="Arial"/>
                <a:sym typeface="Arial"/>
              </a:rPr>
              <a:t>ተከራይ ኮንትራት</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የግድ የተጻፈ ኮንትራት አያሰፈልጎትም የቃል ልዉዉጥም ኮንትራት ሊሆን ይችላል</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ኮንትራት </a:t>
            </a:r>
            <a:r>
              <a:rPr lang="en" sz="1200">
                <a:solidFill>
                  <a:srgbClr val="000000"/>
                </a:solidFill>
                <a:latin typeface="Arial"/>
                <a:ea typeface="Arial"/>
                <a:cs typeface="Arial"/>
                <a:sym typeface="Arial"/>
              </a:rPr>
              <a:t>ማ</a:t>
            </a:r>
            <a:r>
              <a:rPr lang="en" sz="1200">
                <a:solidFill>
                  <a:srgbClr val="000000"/>
                </a:solidFill>
                <a:latin typeface="Arial"/>
                <a:ea typeface="Arial"/>
                <a:cs typeface="Arial"/>
                <a:sym typeface="Arial"/>
              </a:rPr>
              <a:t>ለ</a:t>
            </a:r>
            <a:r>
              <a:rPr lang="en" sz="1300">
                <a:solidFill>
                  <a:srgbClr val="000000"/>
                </a:solidFill>
                <a:latin typeface="Arial"/>
                <a:ea typeface="Arial"/>
                <a:cs typeface="Arial"/>
                <a:sym typeface="Arial"/>
              </a:rPr>
              <a:t>ቂያዉ ግዜ ሲደርሰ ማሳደሰ አይጠበቅቦትም ኮንትራቶት መቼም ግዜ ሊያልፍበት አይችልም ወዲያዉ ከወር ወደ ወር ወደ መሆን ይቀየራል</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ኮንትራት ሲያልቅ ቤቶን መልቀቅ አይጠበቅቦትም</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የኮንትራት አመት ሲያልቅ አዲሰ መፈርም አይጠበቅቦትም</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የተወሰኑ የፌደራል ዱጎማ ቤቶች አሉ ግዜአቸዉ ሲያልቅ ኮንትራት መፈረም ያለባቸዉ  እንደ ሴክሸን 8  እና የኪራይ ክፍያቸዉ ቅናሽ የሆኑ ቤቶች</a:t>
            </a:r>
            <a:endParaRPr sz="1300">
              <a:solidFill>
                <a:srgbClr val="000000"/>
              </a:solidFill>
              <a:latin typeface="Arial"/>
              <a:ea typeface="Arial"/>
              <a:cs typeface="Arial"/>
              <a:sym typeface="Arial"/>
            </a:endParaRPr>
          </a:p>
          <a:p>
            <a:pPr indent="0" lvl="0" marL="0" rtl="0" algn="l">
              <a:spcBef>
                <a:spcPts val="0"/>
              </a:spcBef>
              <a:spcAft>
                <a:spcPts val="1600"/>
              </a:spcAft>
              <a:buNone/>
            </a:pPr>
            <a:r>
              <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100"/>
              <a:t>Tenants Rights in Washington DC</a:t>
            </a:r>
            <a:endParaRPr sz="2100"/>
          </a:p>
          <a:p>
            <a:pPr indent="0" lvl="0" marL="0" rtl="0" algn="l">
              <a:spcBef>
                <a:spcPts val="0"/>
              </a:spcBef>
              <a:spcAft>
                <a:spcPts val="0"/>
              </a:spcAft>
              <a:buNone/>
            </a:pPr>
            <a:r>
              <a:rPr b="1" lang="en" sz="2000">
                <a:solidFill>
                  <a:srgbClr val="000000"/>
                </a:solidFill>
                <a:latin typeface="Arial"/>
                <a:ea typeface="Arial"/>
                <a:cs typeface="Arial"/>
                <a:sym typeface="Arial"/>
              </a:rPr>
              <a:t>የተከራዮች መብት በዲሲ</a:t>
            </a:r>
            <a:endParaRPr sz="1700"/>
          </a:p>
        </p:txBody>
      </p:sp>
      <p:sp>
        <p:nvSpPr>
          <p:cNvPr id="108" name="Google Shape;108;p19"/>
          <p:cNvSpPr txBox="1"/>
          <p:nvPr/>
        </p:nvSpPr>
        <p:spPr>
          <a:xfrm>
            <a:off x="436650" y="1136475"/>
            <a:ext cx="3916500" cy="37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95D46"/>
                </a:solidFill>
                <a:latin typeface="Nunito"/>
                <a:ea typeface="Nunito"/>
                <a:cs typeface="Nunito"/>
                <a:sym typeface="Nunito"/>
              </a:rPr>
              <a:t>Evictions</a:t>
            </a:r>
            <a:endParaRPr>
              <a:latin typeface="Nunito"/>
              <a:ea typeface="Nunito"/>
              <a:cs typeface="Nunito"/>
              <a:sym typeface="Nunito"/>
            </a:endParaRPr>
          </a:p>
          <a:p>
            <a:pPr indent="-298450" lvl="0" marL="457200" rtl="0" algn="l">
              <a:lnSpc>
                <a:spcPct val="100000"/>
              </a:lnSpc>
              <a:spcBef>
                <a:spcPts val="100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In DC you can only be evicted for a legally valid reason (non payment of rent, lease violations, landlords’ personal use, termination of use etc.)</a:t>
            </a:r>
            <a:endParaRPr sz="1100">
              <a:solidFill>
                <a:srgbClr val="695D46"/>
              </a:solidFill>
              <a:latin typeface="Nunito"/>
              <a:ea typeface="Nunito"/>
              <a:cs typeface="Nunito"/>
              <a:sym typeface="Nunito"/>
            </a:endParaRPr>
          </a:p>
          <a:p>
            <a:pPr indent="-298450" lvl="0" marL="457200" rtl="0" algn="l">
              <a:lnSpc>
                <a:spcPct val="100000"/>
              </a:lnSpc>
              <a:spcBef>
                <a:spcPts val="100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All eviction MUST be conducted through the courts</a:t>
            </a:r>
            <a:endParaRPr sz="1100">
              <a:solidFill>
                <a:srgbClr val="695D46"/>
              </a:solidFill>
              <a:latin typeface="Nunito"/>
              <a:ea typeface="Nunito"/>
              <a:cs typeface="Nunito"/>
              <a:sym typeface="Nunito"/>
            </a:endParaRPr>
          </a:p>
          <a:p>
            <a:pPr indent="-298450" lvl="0" marL="457200" rtl="0" algn="l">
              <a:lnSpc>
                <a:spcPct val="100000"/>
              </a:lnSpc>
              <a:spcBef>
                <a:spcPts val="100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Landlords cannot change your locks or remove your belongings without taking you to court first</a:t>
            </a:r>
            <a:endParaRPr sz="1100">
              <a:solidFill>
                <a:srgbClr val="695D46"/>
              </a:solidFill>
              <a:latin typeface="Nunito"/>
              <a:ea typeface="Nunito"/>
              <a:cs typeface="Nunito"/>
              <a:sym typeface="Nunito"/>
            </a:endParaRPr>
          </a:p>
          <a:p>
            <a:pPr indent="-298450" lvl="0" marL="457200" rtl="0" algn="l">
              <a:lnSpc>
                <a:spcPct val="100000"/>
              </a:lnSpc>
              <a:spcBef>
                <a:spcPts val="100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You have the right to defend yourself in court and bring up housing conditions</a:t>
            </a:r>
            <a:endParaRPr sz="1100">
              <a:solidFill>
                <a:srgbClr val="695D46"/>
              </a:solidFill>
              <a:latin typeface="Nunito"/>
              <a:ea typeface="Nunito"/>
              <a:cs typeface="Nunito"/>
              <a:sym typeface="Nunito"/>
            </a:endParaRPr>
          </a:p>
          <a:p>
            <a:pPr indent="-298450" lvl="0" marL="457200" rtl="0" algn="l">
              <a:lnSpc>
                <a:spcPct val="100000"/>
              </a:lnSpc>
              <a:spcBef>
                <a:spcPts val="100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If you are sued for non-payment of rent you can pay all back rents, late fees, and court costs and avoid eviction</a:t>
            </a:r>
            <a:endParaRPr sz="1100">
              <a:solidFill>
                <a:srgbClr val="695D46"/>
              </a:solidFill>
              <a:latin typeface="Nunito"/>
              <a:ea typeface="Nunito"/>
              <a:cs typeface="Nunito"/>
              <a:sym typeface="Nunito"/>
            </a:endParaRPr>
          </a:p>
          <a:p>
            <a:pPr indent="-298450" lvl="0" marL="457200" rtl="0" algn="l">
              <a:lnSpc>
                <a:spcPct val="100000"/>
              </a:lnSpc>
              <a:spcBef>
                <a:spcPts val="100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Many legal clinics represent low-income tenants in court for free</a:t>
            </a:r>
            <a:endParaRPr sz="1100">
              <a:solidFill>
                <a:srgbClr val="695D46"/>
              </a:solidFill>
              <a:latin typeface="Nunito"/>
              <a:ea typeface="Nunito"/>
              <a:cs typeface="Nunito"/>
              <a:sym typeface="Nunito"/>
            </a:endParaRPr>
          </a:p>
        </p:txBody>
      </p:sp>
      <p:cxnSp>
        <p:nvCxnSpPr>
          <p:cNvPr id="109" name="Google Shape;109;p19"/>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10" name="Google Shape;110;p19"/>
          <p:cNvSpPr txBox="1"/>
          <p:nvPr>
            <p:ph idx="2" type="body"/>
          </p:nvPr>
        </p:nvSpPr>
        <p:spPr>
          <a:xfrm>
            <a:off x="4832400" y="1339450"/>
            <a:ext cx="3999900" cy="32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Arial"/>
                <a:ea typeface="Arial"/>
                <a:cs typeface="Arial"/>
                <a:sym typeface="Arial"/>
              </a:rPr>
              <a:t>ዐሰገድዶ ከቤት ማሰወጣጥ</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በዲሲ ተከራይ ከቤቱ የሚወጣዉ ምክንያታዊ በሆኑ ነገሮች ነዉ ለምሳሌ: (የቤት ኪራይ ካልተከፈለ, ለፈረሙት ኮንትራት ታዛዥ ከልሆኑ, አከራይ ቤቱን ለግል ጥቅም ከፈለጉ, የጥቅም መቇረጥ)</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ተከራይን አሰገድዶ ከቤት ማዉጣት በፍርድቤት ማለቅ አለበት</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አከራይ ተከራይን ፍርድቤት ሳይወሰድ የቤቶን ቁልፍ መቀየርም ሆነ እቃዎን ወደ ዉጭ ማዉጣት አይችልም</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በፍርድ ቤት ዕራሶን ወክለዉ የመናገር መብት ዐሎት የቤቶን ሁኔታ መናገርም  ይችላሉ</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ያልተከፈለዉን የቤት ኪራይ ከነቅጣቱ በመክፈል በግዳጅ ከቤት መዉጣቱን ማሰቆም ይችላሉ</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ዝቅተኛ ገቢ ላላቸዉ ተከራዮች መግሰት የነጻ አገልግሎት ይሰጣል</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Housing Conditions in Washington DC</a:t>
            </a:r>
            <a:endParaRPr sz="2500"/>
          </a:p>
          <a:p>
            <a:pPr indent="0" lvl="0" marL="0" rtl="0" algn="l">
              <a:spcBef>
                <a:spcPts val="0"/>
              </a:spcBef>
              <a:spcAft>
                <a:spcPts val="0"/>
              </a:spcAft>
              <a:buNone/>
            </a:pPr>
            <a:r>
              <a:rPr lang="en" sz="1900">
                <a:solidFill>
                  <a:srgbClr val="000000"/>
                </a:solidFill>
                <a:latin typeface="Arial"/>
                <a:ea typeface="Arial"/>
                <a:cs typeface="Arial"/>
                <a:sym typeface="Arial"/>
              </a:rPr>
              <a:t>የቤት ጥንቃቄ ጥበቃ በዲሲ</a:t>
            </a:r>
            <a:endParaRPr sz="3200"/>
          </a:p>
        </p:txBody>
      </p:sp>
      <p:sp>
        <p:nvSpPr>
          <p:cNvPr id="116" name="Google Shape;116;p20"/>
          <p:cNvSpPr txBox="1"/>
          <p:nvPr>
            <p:ph idx="1" type="body"/>
          </p:nvPr>
        </p:nvSpPr>
        <p:spPr>
          <a:xfrm>
            <a:off x="311700" y="1339450"/>
            <a:ext cx="3999900" cy="3656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695D46"/>
              </a:buClr>
              <a:buSzPts val="1200"/>
              <a:buFont typeface="Nunito"/>
              <a:buChar char="●"/>
            </a:pPr>
            <a:r>
              <a:rPr lang="en" sz="1200">
                <a:solidFill>
                  <a:srgbClr val="695D46"/>
                </a:solidFill>
                <a:latin typeface="Nunito"/>
                <a:ea typeface="Nunito"/>
                <a:cs typeface="Nunito"/>
                <a:sym typeface="Nunito"/>
              </a:rPr>
              <a:t>Many management companies have stopped making routine repairs. </a:t>
            </a:r>
            <a:endParaRPr sz="1200">
              <a:solidFill>
                <a:srgbClr val="695D46"/>
              </a:solidFill>
              <a:latin typeface="Nunito"/>
              <a:ea typeface="Nunito"/>
              <a:cs typeface="Nunito"/>
              <a:sym typeface="Nunito"/>
            </a:endParaRPr>
          </a:p>
          <a:p>
            <a:pPr indent="-304800" lvl="0" marL="457200" rtl="0" algn="l">
              <a:spcBef>
                <a:spcPts val="1600"/>
              </a:spcBef>
              <a:spcAft>
                <a:spcPts val="0"/>
              </a:spcAft>
              <a:buClr>
                <a:srgbClr val="695D46"/>
              </a:buClr>
              <a:buSzPts val="1200"/>
              <a:buFont typeface="Open Sans"/>
              <a:buChar char="●"/>
            </a:pPr>
            <a:r>
              <a:rPr lang="en" sz="1200">
                <a:solidFill>
                  <a:srgbClr val="695D46"/>
                </a:solidFill>
                <a:latin typeface="Nunito"/>
                <a:ea typeface="Nunito"/>
                <a:cs typeface="Nunito"/>
                <a:sym typeface="Nunito"/>
              </a:rPr>
              <a:t>If you have an </a:t>
            </a:r>
            <a:r>
              <a:rPr b="1" lang="en" sz="1200" u="sng">
                <a:solidFill>
                  <a:srgbClr val="695D46"/>
                </a:solidFill>
                <a:latin typeface="Nunito"/>
                <a:ea typeface="Nunito"/>
                <a:cs typeface="Nunito"/>
                <a:sym typeface="Nunito"/>
              </a:rPr>
              <a:t>emergency</a:t>
            </a:r>
            <a:r>
              <a:rPr lang="en" sz="1200">
                <a:solidFill>
                  <a:srgbClr val="695D46"/>
                </a:solidFill>
                <a:latin typeface="Nunito"/>
                <a:ea typeface="Nunito"/>
                <a:cs typeface="Nunito"/>
                <a:sym typeface="Nunito"/>
              </a:rPr>
              <a:t> repair (like a non-working appliance or utility) call your management company or landlord FIRST. </a:t>
            </a:r>
            <a:endParaRPr sz="1200">
              <a:solidFill>
                <a:srgbClr val="000000"/>
              </a:solidFill>
              <a:latin typeface="Times New Roman"/>
              <a:ea typeface="Times New Roman"/>
              <a:cs typeface="Times New Roman"/>
              <a:sym typeface="Times New Roman"/>
            </a:endParaRPr>
          </a:p>
          <a:p>
            <a:pPr indent="-304800" lvl="0" marL="457200" rtl="0" algn="l">
              <a:spcBef>
                <a:spcPts val="1600"/>
              </a:spcBef>
              <a:spcAft>
                <a:spcPts val="0"/>
              </a:spcAft>
              <a:buClr>
                <a:srgbClr val="695D46"/>
              </a:buClr>
              <a:buSzPts val="1200"/>
              <a:buFont typeface="Open Sans"/>
              <a:buChar char="●"/>
            </a:pPr>
            <a:r>
              <a:rPr lang="en" sz="1200">
                <a:solidFill>
                  <a:srgbClr val="695D46"/>
                </a:solidFill>
                <a:latin typeface="Nunito"/>
                <a:ea typeface="Nunito"/>
                <a:cs typeface="Nunito"/>
                <a:sym typeface="Nunito"/>
              </a:rPr>
              <a:t>If they do not respond - </a:t>
            </a:r>
            <a:r>
              <a:rPr b="1" lang="en" sz="1200">
                <a:solidFill>
                  <a:srgbClr val="695D46"/>
                </a:solidFill>
                <a:latin typeface="Nunito"/>
                <a:ea typeface="Nunito"/>
                <a:cs typeface="Nunito"/>
                <a:sym typeface="Nunito"/>
              </a:rPr>
              <a:t>call DCRA</a:t>
            </a:r>
            <a:r>
              <a:rPr lang="en" sz="1200">
                <a:solidFill>
                  <a:srgbClr val="695D46"/>
                </a:solidFill>
                <a:latin typeface="Nunito"/>
                <a:ea typeface="Nunito"/>
                <a:cs typeface="Nunito"/>
                <a:sym typeface="Nunito"/>
              </a:rPr>
              <a:t> either 311 or</a:t>
            </a:r>
            <a:r>
              <a:rPr lang="en" sz="1200">
                <a:solidFill>
                  <a:srgbClr val="666666"/>
                </a:solidFill>
                <a:latin typeface="Nunito"/>
                <a:ea typeface="Nunito"/>
                <a:cs typeface="Nunito"/>
                <a:sym typeface="Nunito"/>
              </a:rPr>
              <a:t> (202) 442-9557. They are still doing emergency inspections virtually (through call/video). </a:t>
            </a:r>
            <a:endParaRPr sz="1200">
              <a:solidFill>
                <a:srgbClr val="000000"/>
              </a:solidFill>
              <a:latin typeface="Times New Roman"/>
              <a:ea typeface="Times New Roman"/>
              <a:cs typeface="Times New Roman"/>
              <a:sym typeface="Times New Roman"/>
            </a:endParaRPr>
          </a:p>
          <a:p>
            <a:pPr indent="-304800" lvl="0" marL="457200" rtl="0" algn="l">
              <a:spcBef>
                <a:spcPts val="1600"/>
              </a:spcBef>
              <a:spcAft>
                <a:spcPts val="0"/>
              </a:spcAft>
              <a:buClr>
                <a:srgbClr val="695D46"/>
              </a:buClr>
              <a:buSzPts val="1200"/>
              <a:buFont typeface="Open Sans"/>
              <a:buChar char="●"/>
            </a:pPr>
            <a:r>
              <a:rPr lang="en" sz="1200">
                <a:solidFill>
                  <a:srgbClr val="666666"/>
                </a:solidFill>
                <a:latin typeface="Nunito"/>
                <a:ea typeface="Nunito"/>
                <a:cs typeface="Nunito"/>
                <a:sym typeface="Nunito"/>
              </a:rPr>
              <a:t>You can also file a motion with the court and ask a judge to order your landlord to make emergency repairs. You have to file by email here:  </a:t>
            </a:r>
            <a:r>
              <a:rPr b="1" lang="en" sz="1200" u="sng">
                <a:solidFill>
                  <a:srgbClr val="666666"/>
                </a:solidFill>
                <a:latin typeface="Nunito"/>
                <a:ea typeface="Nunito"/>
                <a:cs typeface="Nunito"/>
                <a:sym typeface="Nunito"/>
              </a:rPr>
              <a:t>Civilefilings@dcsc.gov</a:t>
            </a:r>
            <a:r>
              <a:rPr lang="en" sz="1200">
                <a:solidFill>
                  <a:srgbClr val="666666"/>
                </a:solidFill>
                <a:latin typeface="Nunito"/>
                <a:ea typeface="Nunito"/>
                <a:cs typeface="Nunito"/>
                <a:sym typeface="Nunito"/>
              </a:rPr>
              <a:t>. If you need an emergency repair, and need help filing, please call Legal Aid at </a:t>
            </a:r>
            <a:r>
              <a:rPr b="1" lang="en" sz="1200" u="sng">
                <a:solidFill>
                  <a:srgbClr val="666666"/>
                </a:solidFill>
                <a:latin typeface="Nunito"/>
                <a:ea typeface="Nunito"/>
                <a:cs typeface="Nunito"/>
                <a:sym typeface="Nunito"/>
              </a:rPr>
              <a:t>(202) 851-3388. </a:t>
            </a:r>
            <a:endParaRPr sz="12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b="1" sz="1400" u="sng">
              <a:solidFill>
                <a:srgbClr val="666666"/>
              </a:solidFill>
              <a:latin typeface="Nunito"/>
              <a:ea typeface="Nunito"/>
              <a:cs typeface="Nunito"/>
              <a:sym typeface="Nunito"/>
            </a:endParaRPr>
          </a:p>
          <a:p>
            <a:pPr indent="0" lvl="0" marL="457200" rtl="0" algn="l">
              <a:spcBef>
                <a:spcPts val="1600"/>
              </a:spcBef>
              <a:spcAft>
                <a:spcPts val="0"/>
              </a:spcAft>
              <a:buNone/>
            </a:pPr>
            <a:r>
              <a:t/>
            </a:r>
            <a:endParaRPr b="1" sz="1400" u="sng">
              <a:solidFill>
                <a:srgbClr val="666666"/>
              </a:solidFill>
              <a:latin typeface="Nunito"/>
              <a:ea typeface="Nunito"/>
              <a:cs typeface="Nunito"/>
              <a:sym typeface="Nunito"/>
            </a:endParaRPr>
          </a:p>
          <a:p>
            <a:pPr indent="0" lvl="0" marL="457200" rtl="0" algn="l">
              <a:spcBef>
                <a:spcPts val="1600"/>
              </a:spcBef>
              <a:spcAft>
                <a:spcPts val="0"/>
              </a:spcAft>
              <a:buNone/>
            </a:pPr>
            <a:r>
              <a:t/>
            </a:r>
            <a:endParaRPr b="1" sz="1400" u="sng">
              <a:solidFill>
                <a:srgbClr val="666666"/>
              </a:solidFill>
              <a:latin typeface="Nunito"/>
              <a:ea typeface="Nunito"/>
              <a:cs typeface="Nunito"/>
              <a:sym typeface="Nunito"/>
            </a:endParaRPr>
          </a:p>
          <a:p>
            <a:pPr indent="0" lvl="0" marL="457200" rtl="0" algn="l">
              <a:spcBef>
                <a:spcPts val="1600"/>
              </a:spcBef>
              <a:spcAft>
                <a:spcPts val="1600"/>
              </a:spcAft>
              <a:buNone/>
            </a:pPr>
            <a:r>
              <a:t/>
            </a:r>
            <a:endParaRPr sz="1400">
              <a:solidFill>
                <a:srgbClr val="666666"/>
              </a:solidFill>
              <a:latin typeface="Nunito"/>
              <a:ea typeface="Nunito"/>
              <a:cs typeface="Nunito"/>
              <a:sym typeface="Nunito"/>
            </a:endParaRPr>
          </a:p>
        </p:txBody>
      </p:sp>
      <p:cxnSp>
        <p:nvCxnSpPr>
          <p:cNvPr id="117" name="Google Shape;117;p20"/>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18" name="Google Shape;118;p20"/>
          <p:cNvSpPr txBox="1"/>
          <p:nvPr>
            <p:ph idx="2" type="body"/>
          </p:nvPr>
        </p:nvSpPr>
        <p:spPr>
          <a:xfrm>
            <a:off x="4832400" y="1468825"/>
            <a:ext cx="3999900" cy="3393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ዐብዛኛ ካንፓኒሆች በየግዜዉ የሚያደርጉትን የቤት ጥገና ዐቁመዋል</a:t>
            </a:r>
            <a:endParaRPr sz="1200">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ቤቶ ዉሰጥ በአሰቸካይ መጠገን ያለበት ነገር ካለ በቅድሚያ ህንፃዉን ለሚያሰተዳድሩ ወይም ለአከራዮ ይደዉሉ</a:t>
            </a:r>
            <a:endParaRPr sz="1200">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ምንም ምላሸ ካላገኙ ለዲሲአርኤ በዚ ቁጥር</a:t>
            </a:r>
            <a:r>
              <a:rPr b="1" lang="en" sz="1200">
                <a:solidFill>
                  <a:srgbClr val="000000"/>
                </a:solidFill>
                <a:latin typeface="Arial"/>
                <a:ea typeface="Arial"/>
                <a:cs typeface="Arial"/>
                <a:sym typeface="Arial"/>
              </a:rPr>
              <a:t> 311 </a:t>
            </a:r>
            <a:r>
              <a:rPr lang="en" sz="1200">
                <a:solidFill>
                  <a:srgbClr val="000000"/>
                </a:solidFill>
                <a:latin typeface="Arial"/>
                <a:ea typeface="Arial"/>
                <a:cs typeface="Arial"/>
                <a:sym typeface="Arial"/>
              </a:rPr>
              <a:t>ይደዉሉ ወይም በዚ </a:t>
            </a:r>
            <a:r>
              <a:rPr b="1" lang="en" sz="1300">
                <a:solidFill>
                  <a:srgbClr val="000000"/>
                </a:solidFill>
                <a:latin typeface="Arial"/>
                <a:ea typeface="Arial"/>
                <a:cs typeface="Arial"/>
                <a:sym typeface="Arial"/>
              </a:rPr>
              <a:t>(202) 442-9557</a:t>
            </a:r>
            <a:r>
              <a:rPr b="1" lang="en" sz="12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ለድንገተኛ ጥገና በቪዲሆ ካሜራ ቤቶን መመርመር ይችላሉ</a:t>
            </a:r>
            <a:endParaRPr sz="12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200">
                <a:solidFill>
                  <a:srgbClr val="000000"/>
                </a:solidFill>
                <a:latin typeface="Arial"/>
                <a:ea typeface="Arial"/>
                <a:cs typeface="Arial"/>
                <a:sym typeface="Arial"/>
              </a:rPr>
              <a:t>ዕንዲሁም ለድንገተኛ ጥገና ለፍርድ ቤት ዳኛ ጥያቄዎን በማቅረብ ዳኛ ዐከራዮን እዲያዝ ማድረግ  </a:t>
            </a:r>
            <a:r>
              <a:rPr lang="en" sz="1200">
                <a:solidFill>
                  <a:srgbClr val="000000"/>
                </a:solidFill>
                <a:latin typeface="Arial"/>
                <a:ea typeface="Arial"/>
                <a:cs typeface="Arial"/>
                <a:sym typeface="Arial"/>
              </a:rPr>
              <a:t>ይችላሉ </a:t>
            </a:r>
            <a:r>
              <a:rPr lang="en" sz="1200">
                <a:solidFill>
                  <a:srgbClr val="000000"/>
                </a:solidFill>
                <a:latin typeface="Arial"/>
                <a:ea typeface="Arial"/>
                <a:cs typeface="Arial"/>
                <a:sym typeface="Arial"/>
              </a:rPr>
              <a:t>ጥያቄዎን </a:t>
            </a:r>
            <a:r>
              <a:rPr b="1" lang="en" sz="1300" u="sng">
                <a:solidFill>
                  <a:schemeClr val="hlink"/>
                </a:solidFill>
                <a:latin typeface="Nunito"/>
                <a:ea typeface="Nunito"/>
                <a:cs typeface="Nunito"/>
                <a:sym typeface="Nunito"/>
                <a:hlinkClick r:id="rId3"/>
              </a:rPr>
              <a:t>Civilefilings@dcsc.gov</a:t>
            </a:r>
            <a:r>
              <a:rPr lang="en" sz="12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ብቻ ማቅረብ ይችላሉ </a:t>
            </a:r>
            <a:endParaRPr sz="1200">
              <a:solidFill>
                <a:srgbClr val="000000"/>
              </a:solidFill>
              <a:latin typeface="Arial"/>
              <a:ea typeface="Arial"/>
              <a:cs typeface="Arial"/>
              <a:sym typeface="Arial"/>
            </a:endParaRPr>
          </a:p>
          <a:p>
            <a:pPr indent="0" lvl="0" marL="457200" rtl="0" algn="l">
              <a:spcBef>
                <a:spcPts val="0"/>
              </a:spcBef>
              <a:spcAft>
                <a:spcPts val="0"/>
              </a:spcAft>
              <a:buNone/>
            </a:pPr>
            <a:r>
              <a:rPr lang="en" sz="1200">
                <a:solidFill>
                  <a:srgbClr val="000000"/>
                </a:solidFill>
                <a:latin typeface="Arial"/>
                <a:ea typeface="Arial"/>
                <a:cs typeface="Arial"/>
                <a:sym typeface="Arial"/>
              </a:rPr>
              <a:t>ለሊጋል ዔድ በዚ ቁጥር </a:t>
            </a:r>
            <a:r>
              <a:rPr b="1" lang="en" sz="1300">
                <a:solidFill>
                  <a:srgbClr val="000000"/>
                </a:solidFill>
                <a:latin typeface="Arial"/>
                <a:ea typeface="Arial"/>
                <a:cs typeface="Arial"/>
                <a:sym typeface="Arial"/>
              </a:rPr>
              <a:t>(202) 851-3388</a:t>
            </a:r>
            <a:r>
              <a:rPr lang="en" sz="13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በመደወል ለፍርድቤት በሚያሰገቡት ነገር ላይ እርዳታ ሊያገኙ ይችላሉ</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Rent Relief in Washington, DC </a:t>
            </a:r>
            <a:endParaRPr sz="2600"/>
          </a:p>
          <a:p>
            <a:pPr indent="0" lvl="0" marL="0" rtl="0" algn="l">
              <a:spcBef>
                <a:spcPts val="0"/>
              </a:spcBef>
              <a:spcAft>
                <a:spcPts val="0"/>
              </a:spcAft>
              <a:buNone/>
            </a:pPr>
            <a:r>
              <a:rPr lang="en" sz="1900">
                <a:solidFill>
                  <a:srgbClr val="000000"/>
                </a:solidFill>
                <a:latin typeface="Arial"/>
                <a:ea typeface="Arial"/>
                <a:cs typeface="Arial"/>
                <a:sym typeface="Arial"/>
              </a:rPr>
              <a:t>በዲሲ የቤት ኪራይ ለማቃለል  </a:t>
            </a:r>
            <a:endParaRPr sz="3800"/>
          </a:p>
        </p:txBody>
      </p:sp>
      <p:sp>
        <p:nvSpPr>
          <p:cNvPr id="124" name="Google Shape;124;p21"/>
          <p:cNvSpPr txBox="1"/>
          <p:nvPr>
            <p:ph idx="1" type="body"/>
          </p:nvPr>
        </p:nvSpPr>
        <p:spPr>
          <a:xfrm>
            <a:off x="311700" y="1285875"/>
            <a:ext cx="3999900" cy="38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95D46"/>
                </a:solidFill>
                <a:latin typeface="Nunito"/>
                <a:ea typeface="Nunito"/>
                <a:cs typeface="Nunito"/>
                <a:sym typeface="Nunito"/>
              </a:rPr>
              <a:t>All </a:t>
            </a:r>
            <a:r>
              <a:rPr lang="en" sz="1100">
                <a:solidFill>
                  <a:srgbClr val="695D46"/>
                </a:solidFill>
                <a:latin typeface="Nunito"/>
                <a:ea typeface="Nunito"/>
                <a:cs typeface="Nunito"/>
                <a:sym typeface="Nunito"/>
              </a:rPr>
              <a:t>ERAP (Emergency Rental Assistance Program) programs are still open and accepting applications. You must be 30 days behind. You do not have to be in court or have a writ to apply.  </a:t>
            </a:r>
            <a:endParaRPr sz="1100">
              <a:solidFill>
                <a:srgbClr val="695D46"/>
              </a:solidFill>
              <a:latin typeface="Nunito"/>
              <a:ea typeface="Nunito"/>
              <a:cs typeface="Nunito"/>
              <a:sym typeface="Nunito"/>
            </a:endParaRPr>
          </a:p>
          <a:p>
            <a:pPr indent="0" lvl="0" marL="0" rtl="0" algn="l">
              <a:spcBef>
                <a:spcPts val="1600"/>
              </a:spcBef>
              <a:spcAft>
                <a:spcPts val="0"/>
              </a:spcAft>
              <a:buNone/>
            </a:pPr>
            <a:r>
              <a:rPr lang="en" sz="1100">
                <a:solidFill>
                  <a:srgbClr val="695D46"/>
                </a:solidFill>
                <a:latin typeface="Nunito"/>
                <a:ea typeface="Nunito"/>
                <a:cs typeface="Nunito"/>
                <a:sym typeface="Nunito"/>
              </a:rPr>
              <a:t>You do not have to have a Social Security number to apply for ERAP. Undocumented individuals can apply for ERAP. </a:t>
            </a:r>
            <a:endParaRPr sz="1100">
              <a:solidFill>
                <a:srgbClr val="695D46"/>
              </a:solidFill>
              <a:latin typeface="Nunito"/>
              <a:ea typeface="Nunito"/>
              <a:cs typeface="Nunito"/>
              <a:sym typeface="Nunito"/>
            </a:endParaRPr>
          </a:p>
          <a:p>
            <a:pPr indent="0" lvl="0" marL="0" rtl="0" algn="l">
              <a:spcBef>
                <a:spcPts val="1600"/>
              </a:spcBef>
              <a:spcAft>
                <a:spcPts val="0"/>
              </a:spcAft>
              <a:buNone/>
            </a:pPr>
            <a:r>
              <a:rPr lang="en" sz="1100" u="sng">
                <a:solidFill>
                  <a:srgbClr val="695D46"/>
                </a:solidFill>
                <a:latin typeface="Nunito"/>
                <a:ea typeface="Nunito"/>
                <a:cs typeface="Nunito"/>
                <a:sym typeface="Nunito"/>
              </a:rPr>
              <a:t>Limits on ERAP</a:t>
            </a:r>
            <a:r>
              <a:rPr lang="en" sz="1100">
                <a:solidFill>
                  <a:srgbClr val="695D46"/>
                </a:solidFill>
                <a:latin typeface="Nunito"/>
                <a:ea typeface="Nunito"/>
                <a:cs typeface="Nunito"/>
                <a:sym typeface="Nunito"/>
              </a:rPr>
              <a:t>: Right now you can only apply once a year, up to 5 months rent, up to $4,250 total or $6,000 (if senior or disabled). There are income guidelines.</a:t>
            </a:r>
            <a:endParaRPr sz="1100">
              <a:solidFill>
                <a:srgbClr val="695D46"/>
              </a:solidFill>
              <a:latin typeface="Nunito"/>
              <a:ea typeface="Nunito"/>
              <a:cs typeface="Nunito"/>
              <a:sym typeface="Nunito"/>
            </a:endParaRPr>
          </a:p>
          <a:p>
            <a:pPr indent="0" lvl="0" marL="0" rtl="0" algn="l">
              <a:spcBef>
                <a:spcPts val="1600"/>
              </a:spcBef>
              <a:spcAft>
                <a:spcPts val="0"/>
              </a:spcAft>
              <a:buNone/>
            </a:pPr>
            <a:r>
              <a:rPr lang="en" sz="1100" u="sng">
                <a:solidFill>
                  <a:srgbClr val="695D46"/>
                </a:solidFill>
                <a:latin typeface="Nunito"/>
                <a:ea typeface="Nunito"/>
                <a:cs typeface="Nunito"/>
                <a:sym typeface="Nunito"/>
              </a:rPr>
              <a:t>For ERAP: </a:t>
            </a:r>
            <a:r>
              <a:rPr lang="en" sz="1100">
                <a:solidFill>
                  <a:srgbClr val="695D46"/>
                </a:solidFill>
                <a:latin typeface="Nunito"/>
                <a:ea typeface="Nunito"/>
                <a:cs typeface="Nunito"/>
                <a:sym typeface="Nunito"/>
              </a:rPr>
              <a:t>Call 202-667-7339 and leave a message or email erap@housinetc.org</a:t>
            </a:r>
            <a:endParaRPr sz="1100">
              <a:solidFill>
                <a:srgbClr val="695D46"/>
              </a:solidFill>
              <a:latin typeface="Nunito"/>
              <a:ea typeface="Nunito"/>
              <a:cs typeface="Nunito"/>
              <a:sym typeface="Nunito"/>
            </a:endParaRPr>
          </a:p>
          <a:p>
            <a:pPr indent="0" lvl="0" marL="0" rtl="0" algn="l">
              <a:lnSpc>
                <a:spcPct val="100000"/>
              </a:lnSpc>
              <a:spcBef>
                <a:spcPts val="1600"/>
              </a:spcBef>
              <a:spcAft>
                <a:spcPts val="0"/>
              </a:spcAft>
              <a:buNone/>
            </a:pPr>
            <a:r>
              <a:rPr lang="en" sz="1100" u="sng">
                <a:solidFill>
                  <a:srgbClr val="695D46"/>
                </a:solidFill>
                <a:latin typeface="Nunito"/>
                <a:ea typeface="Nunito"/>
                <a:cs typeface="Nunito"/>
                <a:sym typeface="Nunito"/>
              </a:rPr>
              <a:t>Other assistance </a:t>
            </a:r>
            <a:r>
              <a:rPr lang="en" sz="1100" u="sng">
                <a:solidFill>
                  <a:srgbClr val="695D46"/>
                </a:solidFill>
                <a:latin typeface="Nunito"/>
                <a:ea typeface="Nunito"/>
                <a:cs typeface="Nunito"/>
                <a:sym typeface="Nunito"/>
              </a:rPr>
              <a:t>programs at HCS:</a:t>
            </a:r>
            <a:endParaRPr sz="1100" u="sng">
              <a:solidFill>
                <a:srgbClr val="695D46"/>
              </a:solidFill>
              <a:latin typeface="Nunito"/>
              <a:ea typeface="Nunito"/>
              <a:cs typeface="Nunito"/>
              <a:sym typeface="Nunito"/>
            </a:endParaRPr>
          </a:p>
          <a:p>
            <a:pPr indent="-298450" lvl="0" marL="457200" rtl="0" algn="l">
              <a:lnSpc>
                <a:spcPct val="100000"/>
              </a:lnSpc>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For Veterans of the US military: Call 202-667-7366 or email ssvf@housingetc.org</a:t>
            </a:r>
            <a:endParaRPr sz="1100">
              <a:solidFill>
                <a:srgbClr val="695D46"/>
              </a:solidFill>
              <a:latin typeface="Nunito"/>
              <a:ea typeface="Nunito"/>
              <a:cs typeface="Nunito"/>
              <a:sym typeface="Nunito"/>
            </a:endParaRPr>
          </a:p>
          <a:p>
            <a:pPr indent="-298450" lvl="0" marL="457200" rtl="0" algn="l">
              <a:lnSpc>
                <a:spcPct val="100000"/>
              </a:lnSpc>
              <a:spcBef>
                <a:spcPts val="0"/>
              </a:spcBef>
              <a:spcAft>
                <a:spcPts val="0"/>
              </a:spcAft>
              <a:buClr>
                <a:srgbClr val="695D46"/>
              </a:buClr>
              <a:buSzPts val="1100"/>
              <a:buFont typeface="Nunito"/>
              <a:buChar char="-"/>
            </a:pPr>
            <a:r>
              <a:rPr lang="en" sz="1100">
                <a:solidFill>
                  <a:srgbClr val="695D46"/>
                </a:solidFill>
                <a:latin typeface="Nunito"/>
                <a:ea typeface="Nunito"/>
                <a:cs typeface="Nunito"/>
                <a:sym typeface="Nunito"/>
              </a:rPr>
              <a:t>For Individuals living with HIV/AIDS: Call 202-667-2681 or email mhap@housingetc.org</a:t>
            </a:r>
            <a:endParaRPr sz="1100">
              <a:solidFill>
                <a:srgbClr val="695D46"/>
              </a:solidFill>
              <a:latin typeface="Nunito"/>
              <a:ea typeface="Nunito"/>
              <a:cs typeface="Nunito"/>
              <a:sym typeface="Nunito"/>
            </a:endParaRPr>
          </a:p>
          <a:p>
            <a:pPr indent="0" lvl="0" marL="914400" rtl="0" algn="l">
              <a:lnSpc>
                <a:spcPct val="100000"/>
              </a:lnSpc>
              <a:spcBef>
                <a:spcPts val="0"/>
              </a:spcBef>
              <a:spcAft>
                <a:spcPts val="0"/>
              </a:spcAft>
              <a:buNone/>
            </a:pPr>
            <a:r>
              <a:t/>
            </a:r>
            <a:endParaRPr sz="1700">
              <a:solidFill>
                <a:srgbClr val="695D46"/>
              </a:solidFill>
              <a:latin typeface="Nunito"/>
              <a:ea typeface="Nunito"/>
              <a:cs typeface="Nunito"/>
              <a:sym typeface="Nunito"/>
            </a:endParaRPr>
          </a:p>
          <a:p>
            <a:pPr indent="0" lvl="0" marL="0" rtl="0" algn="l">
              <a:lnSpc>
                <a:spcPct val="100000"/>
              </a:lnSpc>
              <a:spcBef>
                <a:spcPts val="0"/>
              </a:spcBef>
              <a:spcAft>
                <a:spcPts val="0"/>
              </a:spcAft>
              <a:buNone/>
            </a:pPr>
            <a:r>
              <a:t/>
            </a:r>
            <a:endParaRPr sz="1500">
              <a:latin typeface="Nunito"/>
              <a:ea typeface="Nunito"/>
              <a:cs typeface="Nunito"/>
              <a:sym typeface="Nunito"/>
            </a:endParaRPr>
          </a:p>
          <a:p>
            <a:pPr indent="0" lvl="0" marL="0" rtl="0" algn="l">
              <a:lnSpc>
                <a:spcPct val="100000"/>
              </a:lnSpc>
              <a:spcBef>
                <a:spcPts val="0"/>
              </a:spcBef>
              <a:spcAft>
                <a:spcPts val="0"/>
              </a:spcAft>
              <a:buNone/>
            </a:pPr>
            <a:r>
              <a:t/>
            </a:r>
            <a:endParaRPr sz="1500">
              <a:latin typeface="Nunito"/>
              <a:ea typeface="Nunito"/>
              <a:cs typeface="Nunito"/>
              <a:sym typeface="Nunito"/>
            </a:endParaRPr>
          </a:p>
          <a:p>
            <a:pPr indent="0" lvl="0" marL="0" rtl="0" algn="l">
              <a:lnSpc>
                <a:spcPct val="100000"/>
              </a:lnSpc>
              <a:spcBef>
                <a:spcPts val="0"/>
              </a:spcBef>
              <a:spcAft>
                <a:spcPts val="0"/>
              </a:spcAft>
              <a:buNone/>
            </a:pPr>
            <a:r>
              <a:t/>
            </a:r>
            <a:endParaRPr sz="1500">
              <a:latin typeface="Nunito"/>
              <a:ea typeface="Nunito"/>
              <a:cs typeface="Nunito"/>
              <a:sym typeface="Nunito"/>
            </a:endParaRPr>
          </a:p>
          <a:p>
            <a:pPr indent="0" lvl="0" marL="0" rtl="0" algn="l">
              <a:lnSpc>
                <a:spcPct val="100000"/>
              </a:lnSpc>
              <a:spcBef>
                <a:spcPts val="0"/>
              </a:spcBef>
              <a:spcAft>
                <a:spcPts val="0"/>
              </a:spcAft>
              <a:buNone/>
            </a:pPr>
            <a:r>
              <a:t/>
            </a:r>
            <a:endParaRPr sz="1500">
              <a:latin typeface="Nunito"/>
              <a:ea typeface="Nunito"/>
              <a:cs typeface="Nunito"/>
              <a:sym typeface="Nunito"/>
            </a:endParaRPr>
          </a:p>
        </p:txBody>
      </p:sp>
      <p:cxnSp>
        <p:nvCxnSpPr>
          <p:cNvPr id="125" name="Google Shape;125;p21"/>
          <p:cNvCxnSpPr/>
          <p:nvPr/>
        </p:nvCxnSpPr>
        <p:spPr>
          <a:xfrm flipH="1">
            <a:off x="311700" y="1106000"/>
            <a:ext cx="8080500" cy="15000"/>
          </a:xfrm>
          <a:prstGeom prst="straightConnector1">
            <a:avLst/>
          </a:prstGeom>
          <a:noFill/>
          <a:ln cap="flat" cmpd="sng" w="28575">
            <a:solidFill>
              <a:schemeClr val="dk1"/>
            </a:solidFill>
            <a:prstDash val="solid"/>
            <a:round/>
            <a:headEnd len="med" w="med" type="none"/>
            <a:tailEnd len="med" w="med" type="none"/>
          </a:ln>
        </p:spPr>
      </p:cxnSp>
      <p:sp>
        <p:nvSpPr>
          <p:cNvPr id="126" name="Google Shape;126;p21"/>
          <p:cNvSpPr txBox="1"/>
          <p:nvPr>
            <p:ph idx="2" type="body"/>
          </p:nvPr>
        </p:nvSpPr>
        <p:spPr>
          <a:xfrm>
            <a:off x="4832400" y="1468825"/>
            <a:ext cx="3999900" cy="36747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ለድገተኛ ግዜ የኪራይ እርዳታ ፓሮግራም (ERAP) ይህ ፓሮግራም ክፍት ነዉ ዐፓልኬሸን ማሰገባት ይቻላል</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ለመሣተፍ </a:t>
            </a:r>
            <a:r>
              <a:rPr b="1" lang="en" sz="1000">
                <a:solidFill>
                  <a:srgbClr val="000000"/>
                </a:solidFill>
                <a:latin typeface="Arial"/>
                <a:ea typeface="Arial"/>
                <a:cs typeface="Arial"/>
                <a:sym typeface="Arial"/>
              </a:rPr>
              <a:t>3</a:t>
            </a:r>
            <a:r>
              <a:rPr b="1" lang="en" sz="1000">
                <a:solidFill>
                  <a:srgbClr val="000000"/>
                </a:solidFill>
                <a:latin typeface="Arial"/>
                <a:ea typeface="Arial"/>
                <a:cs typeface="Arial"/>
                <a:sym typeface="Arial"/>
              </a:rPr>
              <a:t>0 </a:t>
            </a:r>
            <a:r>
              <a:rPr lang="en" sz="1000">
                <a:solidFill>
                  <a:srgbClr val="000000"/>
                </a:solidFill>
                <a:latin typeface="Arial"/>
                <a:ea typeface="Arial"/>
                <a:cs typeface="Arial"/>
                <a:sym typeface="Arial"/>
              </a:rPr>
              <a:t>ቀን የቤት ኪራይ ሳይከፍሉ መቆየት አለቦት</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ለማመልከት ፍርድቤት መሄድ ወይም የፍርድቤት ማሰጠንቀቂያ, ሶሻልሰኪዎሪቲ ቁጥር ወይም የመኞሪያ ፈቃድ አያሰፈልጎትም</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የፓሮግራሙ የክፍያ ገደብ: ላልተከፈለ የቤት ኪራይ እሰከ  5 ወሮች ወይም  እሰከ </a:t>
            </a:r>
            <a:r>
              <a:rPr b="1" lang="en" sz="1000">
                <a:solidFill>
                  <a:srgbClr val="000000"/>
                </a:solidFill>
                <a:latin typeface="Arial"/>
                <a:ea typeface="Arial"/>
                <a:cs typeface="Arial"/>
                <a:sym typeface="Arial"/>
              </a:rPr>
              <a:t> $4,250 </a:t>
            </a:r>
            <a:r>
              <a:rPr lang="en" sz="1000">
                <a:solidFill>
                  <a:srgbClr val="000000"/>
                </a:solidFill>
                <a:latin typeface="Arial"/>
                <a:ea typeface="Arial"/>
                <a:cs typeface="Arial"/>
                <a:sym typeface="Arial"/>
              </a:rPr>
              <a:t>ይከፍላል</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ለአዛዉንቶች ወይም ለአካል ጎዳተኞች እሰከ </a:t>
            </a:r>
            <a:r>
              <a:rPr b="1" lang="en" sz="1000">
                <a:solidFill>
                  <a:srgbClr val="000000"/>
                </a:solidFill>
                <a:latin typeface="Arial"/>
                <a:ea typeface="Arial"/>
                <a:cs typeface="Arial"/>
                <a:sym typeface="Arial"/>
              </a:rPr>
              <a:t>$6,000 </a:t>
            </a:r>
            <a:r>
              <a:rPr lang="en" sz="1000">
                <a:solidFill>
                  <a:srgbClr val="000000"/>
                </a:solidFill>
                <a:latin typeface="Arial"/>
                <a:ea typeface="Arial"/>
                <a:cs typeface="Arial"/>
                <a:sym typeface="Arial"/>
              </a:rPr>
              <a:t>ሊሆን ይችላል</a:t>
            </a:r>
            <a:endParaRPr sz="1000">
              <a:solidFill>
                <a:srgbClr val="000000"/>
              </a:solidFill>
              <a:latin typeface="Arial"/>
              <a:ea typeface="Arial"/>
              <a:cs typeface="Arial"/>
              <a:sym typeface="Arial"/>
            </a:endParaRPr>
          </a:p>
          <a:p>
            <a:pPr indent="-292100" lvl="0" marL="457200" rtl="0" algn="l">
              <a:spcBef>
                <a:spcPts val="0"/>
              </a:spcBef>
              <a:spcAft>
                <a:spcPts val="0"/>
              </a:spcAft>
              <a:buClr>
                <a:srgbClr val="000000"/>
              </a:buClr>
              <a:buSzPts val="1000"/>
              <a:buFont typeface="Arial"/>
              <a:buChar char="●"/>
            </a:pPr>
            <a:r>
              <a:rPr lang="en" sz="1000">
                <a:solidFill>
                  <a:srgbClr val="000000"/>
                </a:solidFill>
                <a:latin typeface="Arial"/>
                <a:ea typeface="Arial"/>
                <a:cs typeface="Arial"/>
                <a:sym typeface="Arial"/>
              </a:rPr>
              <a:t>ፖሮግራሙ ወራዊ የገቢ መመሪያሆች አሉት</a:t>
            </a:r>
            <a:endParaRPr sz="1000">
              <a:solidFill>
                <a:srgbClr val="000000"/>
              </a:solidFill>
              <a:latin typeface="Arial"/>
              <a:ea typeface="Arial"/>
              <a:cs typeface="Arial"/>
              <a:sym typeface="Arial"/>
            </a:endParaRPr>
          </a:p>
          <a:p>
            <a:pPr indent="0" lvl="0" marL="457200" rtl="0" algn="l">
              <a:spcBef>
                <a:spcPts val="0"/>
              </a:spcBef>
              <a:spcAft>
                <a:spcPts val="0"/>
              </a:spcAft>
              <a:buNone/>
            </a:pPr>
            <a:r>
              <a:rPr lang="en" sz="1000">
                <a:solidFill>
                  <a:srgbClr val="000000"/>
                </a:solidFill>
                <a:latin typeface="Arial"/>
                <a:ea typeface="Arial"/>
                <a:cs typeface="Arial"/>
                <a:sym typeface="Arial"/>
              </a:rPr>
              <a:t>ይህን ፓሮግራም ለመጠቀም በዚ ቁጥር </a:t>
            </a:r>
            <a:r>
              <a:rPr b="1" lang="en" sz="1000">
                <a:solidFill>
                  <a:srgbClr val="000000"/>
                </a:solidFill>
                <a:latin typeface="Arial"/>
                <a:ea typeface="Arial"/>
                <a:cs typeface="Arial"/>
                <a:sym typeface="Arial"/>
              </a:rPr>
              <a:t>(202)667-7339  </a:t>
            </a:r>
            <a:r>
              <a:rPr lang="en" sz="1000">
                <a:solidFill>
                  <a:srgbClr val="000000"/>
                </a:solidFill>
                <a:latin typeface="Arial"/>
                <a:ea typeface="Arial"/>
                <a:cs typeface="Arial"/>
                <a:sym typeface="Arial"/>
              </a:rPr>
              <a:t>ደዉለዉ መልክት መተዉ ይችላሉ ወይም በዚ </a:t>
            </a:r>
            <a:r>
              <a:rPr b="1" lang="en" sz="1100">
                <a:solidFill>
                  <a:srgbClr val="695D46"/>
                </a:solidFill>
                <a:latin typeface="Nunito"/>
                <a:ea typeface="Nunito"/>
                <a:cs typeface="Nunito"/>
                <a:sym typeface="Nunito"/>
              </a:rPr>
              <a:t>erap@housinetc.org</a:t>
            </a:r>
            <a:endParaRPr b="1" sz="1100">
              <a:solidFill>
                <a:srgbClr val="000000"/>
              </a:solidFill>
              <a:latin typeface="Arial"/>
              <a:ea typeface="Arial"/>
              <a:cs typeface="Arial"/>
              <a:sym typeface="Arial"/>
            </a:endParaRPr>
          </a:p>
          <a:p>
            <a:pPr indent="0" lvl="0" marL="0" rtl="0" algn="l">
              <a:spcBef>
                <a:spcPts val="0"/>
              </a:spcBef>
              <a:spcAft>
                <a:spcPts val="0"/>
              </a:spcAft>
              <a:buNone/>
            </a:pPr>
            <a:r>
              <a:t/>
            </a:r>
            <a:endParaRPr b="1" sz="1000" u="sng">
              <a:solidFill>
                <a:srgbClr val="000000"/>
              </a:solidFill>
              <a:latin typeface="Arial"/>
              <a:ea typeface="Arial"/>
              <a:cs typeface="Arial"/>
              <a:sym typeface="Arial"/>
            </a:endParaRPr>
          </a:p>
          <a:p>
            <a:pPr indent="0" lvl="0" marL="0" rtl="0" algn="l">
              <a:spcBef>
                <a:spcPts val="0"/>
              </a:spcBef>
              <a:spcAft>
                <a:spcPts val="0"/>
              </a:spcAft>
              <a:buNone/>
            </a:pPr>
            <a:r>
              <a:rPr b="1" lang="en" sz="1000" u="sng">
                <a:solidFill>
                  <a:srgbClr val="000000"/>
                </a:solidFill>
                <a:latin typeface="Arial"/>
                <a:ea typeface="Arial"/>
                <a:cs typeface="Arial"/>
                <a:sym typeface="Arial"/>
              </a:rPr>
              <a:t>ሌሎች ፓሮግራሞች በሃውሲንግ ካውንስሊንግ</a:t>
            </a:r>
            <a:endParaRPr b="1" sz="1000" u="sng">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ለሜሪካን ዘማች ወታደሮች በዚ ቁጥር ይደዉሉ </a:t>
            </a:r>
            <a:r>
              <a:rPr b="1" lang="en" sz="1100">
                <a:solidFill>
                  <a:srgbClr val="000000"/>
                </a:solidFill>
                <a:latin typeface="Arial"/>
                <a:ea typeface="Arial"/>
                <a:cs typeface="Arial"/>
                <a:sym typeface="Arial"/>
              </a:rPr>
              <a:t>202-667-7366</a:t>
            </a:r>
            <a:r>
              <a:rPr lang="en" sz="1100">
                <a:solidFill>
                  <a:srgbClr val="000000"/>
                </a:solidFill>
                <a:latin typeface="Arial"/>
                <a:ea typeface="Arial"/>
                <a:cs typeface="Arial"/>
                <a:sym typeface="Arial"/>
              </a:rPr>
              <a:t> </a:t>
            </a:r>
            <a:r>
              <a:rPr lang="en" sz="1000">
                <a:solidFill>
                  <a:srgbClr val="000000"/>
                </a:solidFill>
                <a:latin typeface="Arial"/>
                <a:ea typeface="Arial"/>
                <a:cs typeface="Arial"/>
                <a:sym typeface="Arial"/>
              </a:rPr>
              <a:t>ወይም </a:t>
            </a:r>
            <a:r>
              <a:rPr b="1" lang="en" sz="1100">
                <a:solidFill>
                  <a:srgbClr val="000000"/>
                </a:solidFill>
                <a:latin typeface="Arial"/>
                <a:ea typeface="Arial"/>
                <a:cs typeface="Arial"/>
                <a:sym typeface="Arial"/>
              </a:rPr>
              <a:t>SSvf@housingetc.org</a:t>
            </a:r>
            <a:endParaRPr b="1" sz="11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በኤችዐይቪ ኤድሰ ለተያዙ ሠዎች በዚ ቁጥር ይደዉሉ </a:t>
            </a:r>
            <a:r>
              <a:rPr b="1" lang="en" sz="1100">
                <a:solidFill>
                  <a:srgbClr val="000000"/>
                </a:solidFill>
                <a:latin typeface="Arial"/>
                <a:ea typeface="Arial"/>
                <a:cs typeface="Arial"/>
                <a:sym typeface="Arial"/>
              </a:rPr>
              <a:t>202-667-2681  </a:t>
            </a:r>
            <a:r>
              <a:rPr lang="en" sz="1000">
                <a:solidFill>
                  <a:srgbClr val="000000"/>
                </a:solidFill>
                <a:latin typeface="Arial"/>
                <a:ea typeface="Arial"/>
                <a:cs typeface="Arial"/>
                <a:sym typeface="Arial"/>
              </a:rPr>
              <a:t>  ወይም </a:t>
            </a:r>
            <a:r>
              <a:rPr b="1" lang="en" sz="1100">
                <a:solidFill>
                  <a:srgbClr val="000000"/>
                </a:solidFill>
                <a:latin typeface="Arial"/>
                <a:ea typeface="Arial"/>
                <a:cs typeface="Arial"/>
                <a:sym typeface="Arial"/>
              </a:rPr>
              <a:t>mhap@housingetc.org</a:t>
            </a:r>
            <a:endParaRPr b="1"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