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aleway"/>
      <p:regular r:id="rId46"/>
      <p:bold r:id="rId47"/>
      <p:italic r:id="rId48"/>
      <p:boldItalic r:id="rId49"/>
    </p:embeddedFont>
    <p:embeddedFont>
      <p:font typeface="Nunito"/>
      <p:regular r:id="rId50"/>
      <p:bold r:id="rId51"/>
      <p:italic r:id="rId52"/>
      <p:boldItalic r:id="rId53"/>
    </p:embeddedFont>
    <p:embeddedFont>
      <p:font typeface="Source Sans Pr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leway-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bold.fntdata"/><Relationship Id="rId50" Type="http://schemas.openxmlformats.org/officeDocument/2006/relationships/font" Target="fonts/Nunito-regular.fntdata"/><Relationship Id="rId53" Type="http://schemas.openxmlformats.org/officeDocument/2006/relationships/font" Target="fonts/Nunito-boldItalic.fntdata"/><Relationship Id="rId52" Type="http://schemas.openxmlformats.org/officeDocument/2006/relationships/font" Target="fonts/Nunito-italic.fntdata"/><Relationship Id="rId11" Type="http://schemas.openxmlformats.org/officeDocument/2006/relationships/slide" Target="slides/slide6.xml"/><Relationship Id="rId55" Type="http://schemas.openxmlformats.org/officeDocument/2006/relationships/font" Target="fonts/SourceSansPro-bold.fntdata"/><Relationship Id="rId10" Type="http://schemas.openxmlformats.org/officeDocument/2006/relationships/slide" Target="slides/slide5.xml"/><Relationship Id="rId54" Type="http://schemas.openxmlformats.org/officeDocument/2006/relationships/font" Target="fonts/SourceSansPro-regular.fntdata"/><Relationship Id="rId13" Type="http://schemas.openxmlformats.org/officeDocument/2006/relationships/slide" Target="slides/slide8.xml"/><Relationship Id="rId57" Type="http://schemas.openxmlformats.org/officeDocument/2006/relationships/font" Target="fonts/SourceSansPro-boldItalic.fntdata"/><Relationship Id="rId12" Type="http://schemas.openxmlformats.org/officeDocument/2006/relationships/slide" Target="slides/slide7.xml"/><Relationship Id="rId56" Type="http://schemas.openxmlformats.org/officeDocument/2006/relationships/font" Target="fonts/SourceSansPr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These six are the most widely spoken, so most likely all agencies will encounter these languages within the threshold (3% or 500 individuals) </a:t>
            </a:r>
            <a:endParaRPr/>
          </a:p>
          <a:p>
            <a:pPr indent="-298450" lvl="0" marL="457200" rtl="0" algn="l">
              <a:lnSpc>
                <a:spcPct val="100000"/>
              </a:lnSpc>
              <a:spcBef>
                <a:spcPts val="0"/>
              </a:spcBef>
              <a:spcAft>
                <a:spcPts val="0"/>
              </a:spcAft>
              <a:buSzPts val="1100"/>
              <a:buChar char="●"/>
            </a:pPr>
            <a:r>
              <a:rPr lang="en"/>
              <a:t>Doesn’t mean other languages are ineligible under DC LAA</a:t>
            </a:r>
            <a:endParaRPr/>
          </a:p>
          <a:p>
            <a:pPr indent="-298450" lvl="0" marL="457200" rtl="0" algn="l">
              <a:lnSpc>
                <a:spcPct val="100000"/>
              </a:lnSpc>
              <a:spcBef>
                <a:spcPts val="0"/>
              </a:spcBef>
              <a:spcAft>
                <a:spcPts val="0"/>
              </a:spcAft>
              <a:buSzPts val="1100"/>
              <a:buChar char="●"/>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8219894d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219894d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Language access is an element of language justice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8219894d9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219894d9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8219894d9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219894d9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the context of the country we are living in the dominant language is English</a:t>
            </a:r>
            <a:endParaRPr/>
          </a:p>
          <a:p>
            <a:pPr indent="0" lvl="0" marL="0" rtl="0" algn="l">
              <a:lnSpc>
                <a:spcPct val="100000"/>
              </a:lnSpc>
              <a:spcBef>
                <a:spcPts val="0"/>
              </a:spcBef>
              <a:spcAft>
                <a:spcPts val="0"/>
              </a:spcAft>
              <a:buSzPts val="1100"/>
              <a:buNone/>
            </a:pPr>
            <a:r>
              <a:rPr lang="en"/>
              <a:t>Access to all public services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It’s important to note the history of DCLAC and the community organizing and advocacy that pushed for the necessity of language access and that movement resulted in the enactment.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 name="Shape 9"/>
        <p:cNvGrpSpPr/>
        <p:nvPr/>
      </p:nvGrpSpPr>
      <p:grpSpPr>
        <a:xfrm>
          <a:off x="0" y="0"/>
          <a:ext cx="0" cy="0"/>
          <a:chOff x="0" y="0"/>
          <a:chExt cx="0" cy="0"/>
        </a:xfrm>
      </p:grpSpPr>
      <p:sp>
        <p:nvSpPr>
          <p:cNvPr id="10" name="Google Shape;10;p2"/>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2" name="Google Shape;12;p2"/>
          <p:cNvSpPr txBox="1"/>
          <p:nvPr>
            <p:ph type="title"/>
          </p:nvPr>
        </p:nvSpPr>
        <p:spPr>
          <a:xfrm>
            <a:off x="265500" y="1181700"/>
            <a:ext cx="4045200" cy="1533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3" name="Google Shape;13;p2"/>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 name="Google Shape;14;p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1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100"/>
              <a:buNone/>
              <a:defRPr sz="2100"/>
            </a:lvl1pPr>
          </a:lstStyle>
          <a:p/>
        </p:txBody>
      </p:sp>
      <p:sp>
        <p:nvSpPr>
          <p:cNvPr id="53" name="Google Shape;53;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8" name="Google Shape;18;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3" name="Shape 23"/>
        <p:cNvGrpSpPr/>
        <p:nvPr/>
      </p:nvGrpSpPr>
      <p:grpSpPr>
        <a:xfrm>
          <a:off x="0" y="0"/>
          <a:ext cx="0" cy="0"/>
          <a:chOff x="0" y="0"/>
          <a:chExt cx="0" cy="0"/>
        </a:xfrm>
      </p:grpSpPr>
      <p:sp>
        <p:nvSpPr>
          <p:cNvPr id="24" name="Google Shape;24;p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5"/>
          <p:cNvSpPr txBox="1"/>
          <p:nvPr>
            <p:ph hasCustomPrompt="1" type="title"/>
          </p:nvPr>
        </p:nvSpPr>
        <p:spPr>
          <a:xfrm>
            <a:off x="311700" y="743001"/>
            <a:ext cx="8520600" cy="200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26" name="Google Shape;26;p5"/>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lt1"/>
              </a:buClr>
              <a:buSzPts val="1800"/>
              <a:buChar char="●"/>
              <a:defRPr>
                <a:solidFill>
                  <a:schemeClr val="lt1"/>
                </a:solidFill>
              </a:defRPr>
            </a:lvl1pPr>
            <a:lvl2pPr indent="-317500" lvl="1" marL="914400" algn="ctr">
              <a:lnSpc>
                <a:spcPct val="115000"/>
              </a:lnSpc>
              <a:spcBef>
                <a:spcPts val="1600"/>
              </a:spcBef>
              <a:spcAft>
                <a:spcPts val="0"/>
              </a:spcAft>
              <a:buClr>
                <a:schemeClr val="lt1"/>
              </a:buClr>
              <a:buSzPts val="1400"/>
              <a:buChar char="○"/>
              <a:defRPr>
                <a:solidFill>
                  <a:schemeClr val="lt1"/>
                </a:solidFill>
              </a:defRPr>
            </a:lvl2pPr>
            <a:lvl3pPr indent="-317500" lvl="2" marL="1371600" algn="ctr">
              <a:lnSpc>
                <a:spcPct val="115000"/>
              </a:lnSpc>
              <a:spcBef>
                <a:spcPts val="1600"/>
              </a:spcBef>
              <a:spcAft>
                <a:spcPts val="0"/>
              </a:spcAft>
              <a:buClr>
                <a:schemeClr val="lt1"/>
              </a:buClr>
              <a:buSzPts val="1400"/>
              <a:buChar char="■"/>
              <a:defRPr>
                <a:solidFill>
                  <a:schemeClr val="lt1"/>
                </a:solidFill>
              </a:defRPr>
            </a:lvl3pPr>
            <a:lvl4pPr indent="-317500" lvl="3" marL="1828800" algn="ctr">
              <a:lnSpc>
                <a:spcPct val="115000"/>
              </a:lnSpc>
              <a:spcBef>
                <a:spcPts val="1600"/>
              </a:spcBef>
              <a:spcAft>
                <a:spcPts val="0"/>
              </a:spcAft>
              <a:buClr>
                <a:schemeClr val="lt1"/>
              </a:buClr>
              <a:buSzPts val="1400"/>
              <a:buChar char="●"/>
              <a:defRPr>
                <a:solidFill>
                  <a:schemeClr val="lt1"/>
                </a:solidFill>
              </a:defRPr>
            </a:lvl4pPr>
            <a:lvl5pPr indent="-317500" lvl="4" marL="2286000" algn="ctr">
              <a:lnSpc>
                <a:spcPct val="115000"/>
              </a:lnSpc>
              <a:spcBef>
                <a:spcPts val="1600"/>
              </a:spcBef>
              <a:spcAft>
                <a:spcPts val="0"/>
              </a:spcAft>
              <a:buClr>
                <a:schemeClr val="lt1"/>
              </a:buClr>
              <a:buSzPts val="1400"/>
              <a:buChar char="○"/>
              <a:defRPr>
                <a:solidFill>
                  <a:schemeClr val="lt1"/>
                </a:solidFill>
              </a:defRPr>
            </a:lvl5pPr>
            <a:lvl6pPr indent="-317500" lvl="5" marL="2743200" algn="ctr">
              <a:lnSpc>
                <a:spcPct val="115000"/>
              </a:lnSpc>
              <a:spcBef>
                <a:spcPts val="1600"/>
              </a:spcBef>
              <a:spcAft>
                <a:spcPts val="0"/>
              </a:spcAft>
              <a:buClr>
                <a:schemeClr val="lt1"/>
              </a:buClr>
              <a:buSzPts val="1400"/>
              <a:buChar char="■"/>
              <a:defRPr>
                <a:solidFill>
                  <a:schemeClr val="lt1"/>
                </a:solidFill>
              </a:defRPr>
            </a:lvl6pPr>
            <a:lvl7pPr indent="-317500" lvl="6" marL="3200400" algn="ctr">
              <a:lnSpc>
                <a:spcPct val="115000"/>
              </a:lnSpc>
              <a:spcBef>
                <a:spcPts val="1600"/>
              </a:spcBef>
              <a:spcAft>
                <a:spcPts val="0"/>
              </a:spcAft>
              <a:buClr>
                <a:schemeClr val="lt1"/>
              </a:buClr>
              <a:buSzPts val="1400"/>
              <a:buChar char="●"/>
              <a:defRPr>
                <a:solidFill>
                  <a:schemeClr val="lt1"/>
                </a:solidFill>
              </a:defRPr>
            </a:lvl7pPr>
            <a:lvl8pPr indent="-317500" lvl="7" marL="3657600" algn="ctr">
              <a:lnSpc>
                <a:spcPct val="115000"/>
              </a:lnSpc>
              <a:spcBef>
                <a:spcPts val="1600"/>
              </a:spcBef>
              <a:spcAft>
                <a:spcPts val="0"/>
              </a:spcAft>
              <a:buClr>
                <a:schemeClr val="lt1"/>
              </a:buClr>
              <a:buSzPts val="1400"/>
              <a:buChar char="○"/>
              <a:defRPr>
                <a:solidFill>
                  <a:schemeClr val="lt1"/>
                </a:solidFill>
              </a:defRPr>
            </a:lvl8pPr>
            <a:lvl9pPr indent="-317500" lvl="8" marL="4114800" algn="ctr">
              <a:lnSpc>
                <a:spcPct val="115000"/>
              </a:lnSpc>
              <a:spcBef>
                <a:spcPts val="1600"/>
              </a:spcBef>
              <a:spcAft>
                <a:spcPts val="1600"/>
              </a:spcAft>
              <a:buClr>
                <a:schemeClr val="lt1"/>
              </a:buClr>
              <a:buSzPts val="1400"/>
              <a:buChar char="■"/>
              <a:defRPr>
                <a:solidFill>
                  <a:schemeClr val="lt1"/>
                </a:solidFill>
              </a:defRPr>
            </a:lvl9pPr>
          </a:lstStyle>
          <a:p/>
        </p:txBody>
      </p:sp>
      <p:sp>
        <p:nvSpPr>
          <p:cNvPr id="27" name="Google Shape;27;p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35" name="Google Shape;35;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sp>
        <p:nvSpPr>
          <p:cNvPr id="37" name="Google Shape;37;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8" name="Shape 38"/>
        <p:cNvGrpSpPr/>
        <p:nvPr/>
      </p:nvGrpSpPr>
      <p:grpSpPr>
        <a:xfrm>
          <a:off x="0" y="0"/>
          <a:ext cx="0" cy="0"/>
          <a:chOff x="0" y="0"/>
          <a:chExt cx="0" cy="0"/>
        </a:xfrm>
      </p:grpSpPr>
      <p:sp>
        <p:nvSpPr>
          <p:cNvPr id="39" name="Google Shape;39;p9"/>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9"/>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41" name="Google Shape;41;p9"/>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3" name="Shape 43"/>
        <p:cNvGrpSpPr/>
        <p:nvPr/>
      </p:nvGrpSpPr>
      <p:grpSpPr>
        <a:xfrm>
          <a:off x="0" y="0"/>
          <a:ext cx="0" cy="0"/>
          <a:chOff x="0" y="0"/>
          <a:chExt cx="0" cy="0"/>
        </a:xfrm>
      </p:grpSpPr>
      <p:sp>
        <p:nvSpPr>
          <p:cNvPr id="44" name="Google Shape;44;p1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 name="Google Shape;47;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Source Sans Pro"/>
              <a:buChar char="●"/>
              <a:defRPr b="0" i="0" sz="1800" u="none" cap="none" strike="noStrike">
                <a:solidFill>
                  <a:schemeClr val="lt2"/>
                </a:solidFill>
                <a:latin typeface="Source Sans Pro"/>
                <a:ea typeface="Source Sans Pro"/>
                <a:cs typeface="Source Sans Pro"/>
                <a:sym typeface="Source Sans Pro"/>
              </a:defRPr>
            </a:lvl1pPr>
            <a:lvl2pPr indent="-317500" lvl="1" marL="9144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2pPr>
            <a:lvl3pPr indent="-317500" lvl="2" marL="13716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3pPr>
            <a:lvl4pPr indent="-317500" lvl="3" marL="18288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4pPr>
            <a:lvl5pPr indent="-317500" lvl="4" marL="22860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5pPr>
            <a:lvl6pPr indent="-317500" lvl="5" marL="27432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6pPr>
            <a:lvl7pPr indent="-317500" lvl="6" marL="32004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7pPr>
            <a:lvl8pPr indent="-317500" lvl="7" marL="3657600" marR="0" rtl="0" algn="l">
              <a:lnSpc>
                <a:spcPct val="115000"/>
              </a:lnSpc>
              <a:spcBef>
                <a:spcPts val="160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8pPr>
            <a:lvl9pPr indent="-317500" lvl="8" marL="4114800" marR="0" rtl="0" algn="l">
              <a:lnSpc>
                <a:spcPct val="115000"/>
              </a:lnSpc>
              <a:spcBef>
                <a:spcPts val="1600"/>
              </a:spcBef>
              <a:spcAft>
                <a:spcPts val="160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7.jpg"/><Relationship Id="rId5"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3.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2.jpg"/><Relationship Id="rId6" Type="http://schemas.openxmlformats.org/officeDocument/2006/relationships/image" Target="../media/image27.png"/><Relationship Id="rId7"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coronavirus.dc.gov/" TargetMode="External"/><Relationship Id="rId4" Type="http://schemas.openxmlformats.org/officeDocument/2006/relationships/hyperlink" Target="https://www.ethiopiancommunitydc.org/covid19-resources" TargetMode="External"/><Relationship Id="rId5" Type="http://schemas.openxmlformats.org/officeDocument/2006/relationships/hyperlink" Target="https://www.cdc.gov/coronavirus/2019-ncov/communication/print-resources.html?Sort=Date%3A%3Adesc&amp;CDC_AA_refVal=https%3A%2F%2Fwww.cdc.gov%2Fcoronavirus%2F2019-ncov%2Fcommunication%2Ffactsheets.html" TargetMode="External"/><Relationship Id="rId6" Type="http://schemas.openxmlformats.org/officeDocument/2006/relationships/hyperlink" Target="https://www.probono.net/dccourts/domesticviolence/" TargetMode="External"/><Relationship Id="rId7" Type="http://schemas.openxmlformats.org/officeDocument/2006/relationships/hyperlink" Target="https://switchboardta.org/blog/a-round-up-of-multilingual-resources-on-covid-19/"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ohr.dc.gov/webform/language-access-public-complaint-form" TargetMode="External"/><Relationship Id="rId4" Type="http://schemas.openxmlformats.org/officeDocument/2006/relationships/hyperlink" Target="mailto:info@ethiopiancommunitydc.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https://www.ethiopiancommunitydc.org/" TargetMode="External"/><Relationship Id="rId4" Type="http://schemas.openxmlformats.org/officeDocument/2006/relationships/hyperlink" Target="https://www.ethiopiancommunitydc.org/" TargetMode="External"/><Relationship Id="rId5" Type="http://schemas.openxmlformats.org/officeDocument/2006/relationships/hyperlink" Target="https://www.facebook.com/EthiopianCommunityDC" TargetMode="External"/><Relationship Id="rId6"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www.my2020census.gov/" TargetMode="External"/><Relationship Id="rId4" Type="http://schemas.openxmlformats.org/officeDocument/2006/relationships/hyperlink" Target="https://www.ethiopiancommunitydc.org/videos-and-webinars" TargetMode="External"/><Relationship Id="rId5" Type="http://schemas.openxmlformats.org/officeDocument/2006/relationships/image" Target="../media/image28.png"/></Relationships>
</file>

<file path=ppt/slides/_rels/slide38.xml.rels><?xml version="1.0" encoding="UTF-8" standalone="yes"?><Relationships xmlns="http://schemas.openxmlformats.org/package/2006/relationships"><Relationship Id="rId11" Type="http://schemas.openxmlformats.org/officeDocument/2006/relationships/hyperlink" Target="https://ohr.dc.gov/page/LAportal/public" TargetMode="External"/><Relationship Id="rId10" Type="http://schemas.openxmlformats.org/officeDocument/2006/relationships/hyperlink" Target="https://ohr.dc.gov/page/LAportal/public" TargetMode="External"/><Relationship Id="rId13" Type="http://schemas.openxmlformats.org/officeDocument/2006/relationships/hyperlink" Target="https://does.dc.gov/page/office-wage-hour-employers" TargetMode="External"/><Relationship Id="rId12" Type="http://schemas.openxmlformats.org/officeDocument/2006/relationships/hyperlink" Target="https://does.dc.gov/page/how-file-claim" TargetMode="External"/><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hyperlink" Target="https://ohr.dc.gov/page/LAportal/public" TargetMode="External"/><Relationship Id="rId9" Type="http://schemas.openxmlformats.org/officeDocument/2006/relationships/hyperlink" Target="https://ohr.dc.gov/page/ohr-amharic" TargetMode="External"/><Relationship Id="rId15" Type="http://schemas.openxmlformats.org/officeDocument/2006/relationships/hyperlink" Target="https://doee.dc.gov/lead" TargetMode="External"/><Relationship Id="rId14" Type="http://schemas.openxmlformats.org/officeDocument/2006/relationships/hyperlink" Target="https://does.dc.gov/page/how-file-claim" TargetMode="External"/><Relationship Id="rId17" Type="http://schemas.openxmlformats.org/officeDocument/2006/relationships/image" Target="../media/image32.png"/><Relationship Id="rId16" Type="http://schemas.openxmlformats.org/officeDocument/2006/relationships/hyperlink" Target="https://doee.dc.gov/lead" TargetMode="External"/><Relationship Id="rId5" Type="http://schemas.openxmlformats.org/officeDocument/2006/relationships/hyperlink" Target="https://ohr.dc.gov/page/LAportal/public" TargetMode="External"/><Relationship Id="rId6" Type="http://schemas.openxmlformats.org/officeDocument/2006/relationships/hyperlink" Target="https://ohr.dc.gov/page/LAportal/public" TargetMode="External"/><Relationship Id="rId18" Type="http://schemas.openxmlformats.org/officeDocument/2006/relationships/hyperlink" Target="https://www.ethiopiancommunitydc.org/support-for-communities" TargetMode="External"/><Relationship Id="rId7" Type="http://schemas.openxmlformats.org/officeDocument/2006/relationships/hyperlink" Target="https://ohr.dc.gov/page/LAportal/public" TargetMode="External"/><Relationship Id="rId8" Type="http://schemas.openxmlformats.org/officeDocument/2006/relationships/hyperlink" Target="https://ohr.dc.gov/page/ohr-amharic"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title"/>
          </p:nvPr>
        </p:nvSpPr>
        <p:spPr>
          <a:xfrm>
            <a:off x="4898125" y="412350"/>
            <a:ext cx="4045200" cy="1803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800"/>
              <a:buNone/>
            </a:pPr>
            <a:r>
              <a:rPr lang="en">
                <a:solidFill>
                  <a:srgbClr val="FFFFFF"/>
                </a:solidFill>
              </a:rPr>
              <a:t>Language Access: Know Your Rights</a:t>
            </a:r>
            <a:endParaRPr>
              <a:solidFill>
                <a:srgbClr val="FFFFFF"/>
              </a:solidFill>
            </a:endParaRPr>
          </a:p>
        </p:txBody>
      </p:sp>
      <p:sp>
        <p:nvSpPr>
          <p:cNvPr id="59" name="Google Shape;59;p13"/>
          <p:cNvSpPr txBox="1"/>
          <p:nvPr>
            <p:ph idx="1" type="subTitle"/>
          </p:nvPr>
        </p:nvSpPr>
        <p:spPr>
          <a:xfrm>
            <a:off x="4944575" y="2571751"/>
            <a:ext cx="4045200" cy="134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a:solidFill>
                  <a:srgbClr val="D9D9D9"/>
                </a:solidFill>
              </a:rPr>
              <a:t>Presented by Ethiopian Community Center in partnership with DC Office of Human Rights</a:t>
            </a:r>
            <a:endParaRPr>
              <a:solidFill>
                <a:srgbClr val="D9D9D9"/>
              </a:solidFill>
            </a:endParaRPr>
          </a:p>
        </p:txBody>
      </p:sp>
      <p:sp>
        <p:nvSpPr>
          <p:cNvPr id="60" name="Google Shape;60;p13"/>
          <p:cNvSpPr txBox="1"/>
          <p:nvPr>
            <p:ph idx="2" type="body"/>
          </p:nvPr>
        </p:nvSpPr>
        <p:spPr>
          <a:xfrm>
            <a:off x="306850" y="724200"/>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pic>
        <p:nvPicPr>
          <p:cNvPr id="61" name="Google Shape;61;p13"/>
          <p:cNvPicPr preferRelativeResize="0"/>
          <p:nvPr/>
        </p:nvPicPr>
        <p:blipFill rotWithShape="1">
          <a:blip r:embed="rId3">
            <a:alphaModFix/>
          </a:blip>
          <a:srcRect b="0" l="0" r="0" t="0"/>
          <a:stretch/>
        </p:blipFill>
        <p:spPr>
          <a:xfrm>
            <a:off x="657650" y="3335350"/>
            <a:ext cx="3135400" cy="1083950"/>
          </a:xfrm>
          <a:prstGeom prst="rect">
            <a:avLst/>
          </a:prstGeom>
          <a:noFill/>
          <a:ln>
            <a:noFill/>
          </a:ln>
        </p:spPr>
      </p:pic>
      <p:pic>
        <p:nvPicPr>
          <p:cNvPr id="62" name="Google Shape;62;p13"/>
          <p:cNvPicPr preferRelativeResize="0"/>
          <p:nvPr/>
        </p:nvPicPr>
        <p:blipFill rotWithShape="1">
          <a:blip r:embed="rId4">
            <a:alphaModFix/>
          </a:blip>
          <a:srcRect b="0" l="0" r="0" t="0"/>
          <a:stretch/>
        </p:blipFill>
        <p:spPr>
          <a:xfrm>
            <a:off x="1153775" y="724188"/>
            <a:ext cx="2143125" cy="212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244475" y="2963401"/>
            <a:ext cx="8520600" cy="2006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4800">
                <a:solidFill>
                  <a:srgbClr val="FFFFFF"/>
                </a:solidFill>
              </a:rPr>
              <a:t>Why is the DC Language Access Act important?</a:t>
            </a:r>
            <a:endParaRPr sz="4800">
              <a:solidFill>
                <a:srgbClr val="FFFFFF"/>
              </a:solidFill>
            </a:endParaRPr>
          </a:p>
        </p:txBody>
      </p:sp>
      <p:pic>
        <p:nvPicPr>
          <p:cNvPr id="118" name="Google Shape;118;p22"/>
          <p:cNvPicPr preferRelativeResize="0"/>
          <p:nvPr/>
        </p:nvPicPr>
        <p:blipFill rotWithShape="1">
          <a:blip r:embed="rId3">
            <a:alphaModFix/>
          </a:blip>
          <a:srcRect b="0" l="0" r="0" t="0"/>
          <a:stretch/>
        </p:blipFill>
        <p:spPr>
          <a:xfrm>
            <a:off x="987675" y="0"/>
            <a:ext cx="7186625" cy="3204200"/>
          </a:xfrm>
          <a:prstGeom prst="rect">
            <a:avLst/>
          </a:prstGeom>
          <a:noFill/>
          <a:ln>
            <a:noFill/>
          </a:ln>
        </p:spPr>
      </p:pic>
      <p:sp>
        <p:nvSpPr>
          <p:cNvPr id="119" name="Google Shape;119;p22"/>
          <p:cNvSpPr txBox="1"/>
          <p:nvPr/>
        </p:nvSpPr>
        <p:spPr>
          <a:xfrm>
            <a:off x="2319600" y="0"/>
            <a:ext cx="6824400" cy="353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n" sz="1100" u="none" cap="none" strike="noStrike">
                <a:solidFill>
                  <a:srgbClr val="B7B7B7"/>
                </a:solidFill>
                <a:latin typeface="Source Sans Pro"/>
                <a:ea typeface="Source Sans Pro"/>
                <a:cs typeface="Source Sans Pro"/>
                <a:sym typeface="Source Sans Pro"/>
              </a:rPr>
              <a:t>Derived from OHR’s </a:t>
            </a:r>
            <a:r>
              <a:rPr b="0" i="1" lang="en" sz="1100" u="none" cap="none" strike="noStrike">
                <a:solidFill>
                  <a:srgbClr val="B7B7B7"/>
                </a:solidFill>
                <a:latin typeface="Source Sans Pro"/>
                <a:ea typeface="Source Sans Pro"/>
                <a:cs typeface="Source Sans Pro"/>
                <a:sym typeface="Source Sans Pro"/>
              </a:rPr>
              <a:t>FY18 Language Access Annual Compliance Review</a:t>
            </a:r>
            <a:endParaRPr b="0" i="1" sz="1100" u="none" cap="none" strike="noStrike">
              <a:solidFill>
                <a:srgbClr val="B7B7B7"/>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244475" y="2963401"/>
            <a:ext cx="8520600" cy="2006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2000"/>
              <a:buNone/>
            </a:pPr>
            <a:r>
              <a:rPr lang="en" sz="3300">
                <a:solidFill>
                  <a:srgbClr val="FFFFFF"/>
                </a:solidFill>
              </a:rPr>
              <a:t>Why is Language Access important?</a:t>
            </a:r>
            <a:endParaRPr sz="3300">
              <a:solidFill>
                <a:srgbClr val="FFFFFF"/>
              </a:solidFill>
            </a:endParaRPr>
          </a:p>
        </p:txBody>
      </p:sp>
      <p:pic>
        <p:nvPicPr>
          <p:cNvPr id="125" name="Google Shape;125;p23"/>
          <p:cNvPicPr preferRelativeResize="0"/>
          <p:nvPr/>
        </p:nvPicPr>
        <p:blipFill rotWithShape="1">
          <a:blip r:embed="rId3">
            <a:alphaModFix/>
          </a:blip>
          <a:srcRect b="0" l="0" r="0" t="0"/>
          <a:stretch/>
        </p:blipFill>
        <p:spPr>
          <a:xfrm>
            <a:off x="442401" y="0"/>
            <a:ext cx="8259200" cy="433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4"/>
          <p:cNvPicPr preferRelativeResize="0"/>
          <p:nvPr/>
        </p:nvPicPr>
        <p:blipFill rotWithShape="1">
          <a:blip r:embed="rId3">
            <a:alphaModFix/>
          </a:blip>
          <a:srcRect b="0" l="0" r="0" t="2229"/>
          <a:stretch/>
        </p:blipFill>
        <p:spPr>
          <a:xfrm>
            <a:off x="44825" y="779900"/>
            <a:ext cx="4705063" cy="3374600"/>
          </a:xfrm>
          <a:prstGeom prst="rect">
            <a:avLst/>
          </a:prstGeom>
          <a:noFill/>
          <a:ln>
            <a:noFill/>
          </a:ln>
        </p:spPr>
      </p:pic>
      <p:pic>
        <p:nvPicPr>
          <p:cNvPr id="131" name="Google Shape;131;p24"/>
          <p:cNvPicPr preferRelativeResize="0"/>
          <p:nvPr/>
        </p:nvPicPr>
        <p:blipFill rotWithShape="1">
          <a:blip r:embed="rId4">
            <a:alphaModFix/>
          </a:blip>
          <a:srcRect b="0" l="0" r="0" t="0"/>
          <a:stretch/>
        </p:blipFill>
        <p:spPr>
          <a:xfrm>
            <a:off x="4572000" y="153504"/>
            <a:ext cx="4572000" cy="48364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b="0" l="0" r="0" t="0"/>
          <a:stretch/>
        </p:blipFill>
        <p:spPr>
          <a:xfrm>
            <a:off x="498813" y="553825"/>
            <a:ext cx="5860375" cy="4589675"/>
          </a:xfrm>
          <a:prstGeom prst="rect">
            <a:avLst/>
          </a:prstGeom>
          <a:noFill/>
          <a:ln>
            <a:noFill/>
          </a:ln>
        </p:spPr>
      </p:pic>
      <p:sp>
        <p:nvSpPr>
          <p:cNvPr id="137" name="Google Shape;137;p25"/>
          <p:cNvSpPr txBox="1"/>
          <p:nvPr>
            <p:ph type="title"/>
          </p:nvPr>
        </p:nvSpPr>
        <p:spPr>
          <a:xfrm>
            <a:off x="0" y="0"/>
            <a:ext cx="9144000" cy="1059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Languages most widely spoken in DC (other than English) :</a:t>
            </a:r>
            <a:endParaRPr>
              <a:solidFill>
                <a:srgbClr val="FFFFFF"/>
              </a:solidFill>
            </a:endParaRPr>
          </a:p>
        </p:txBody>
      </p:sp>
      <p:sp>
        <p:nvSpPr>
          <p:cNvPr id="138" name="Google Shape;138;p25"/>
          <p:cNvSpPr txBox="1"/>
          <p:nvPr/>
        </p:nvSpPr>
        <p:spPr>
          <a:xfrm>
            <a:off x="6600300" y="1677600"/>
            <a:ext cx="2543700" cy="23421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rgbClr val="666666"/>
              </a:buClr>
              <a:buSzPts val="2200"/>
              <a:buFont typeface="Raleway"/>
              <a:buChar char="●"/>
            </a:pPr>
            <a:r>
              <a:rPr b="1" i="0" lang="en" sz="2200" u="none" cap="none" strike="noStrike">
                <a:solidFill>
                  <a:srgbClr val="666666"/>
                </a:solidFill>
                <a:latin typeface="Raleway"/>
                <a:ea typeface="Raleway"/>
                <a:cs typeface="Raleway"/>
                <a:sym typeface="Raleway"/>
              </a:rPr>
              <a:t>Spanish</a:t>
            </a:r>
            <a:endParaRPr b="1" i="0" sz="2200" u="none" cap="none" strike="noStrike">
              <a:solidFill>
                <a:srgbClr val="666666"/>
              </a:solidFill>
              <a:latin typeface="Raleway"/>
              <a:ea typeface="Raleway"/>
              <a:cs typeface="Raleway"/>
              <a:sym typeface="Raleway"/>
            </a:endParaRPr>
          </a:p>
          <a:p>
            <a:pPr indent="-368300" lvl="0" marL="457200" marR="0" rtl="0" algn="l">
              <a:lnSpc>
                <a:spcPct val="100000"/>
              </a:lnSpc>
              <a:spcBef>
                <a:spcPts val="0"/>
              </a:spcBef>
              <a:spcAft>
                <a:spcPts val="0"/>
              </a:spcAft>
              <a:buClr>
                <a:srgbClr val="666666"/>
              </a:buClr>
              <a:buSzPts val="2200"/>
              <a:buFont typeface="Raleway"/>
              <a:buChar char="●"/>
            </a:pPr>
            <a:r>
              <a:rPr b="1" i="0" lang="en" sz="2200" u="none" cap="none" strike="noStrike">
                <a:solidFill>
                  <a:srgbClr val="666666"/>
                </a:solidFill>
                <a:latin typeface="Raleway"/>
                <a:ea typeface="Raleway"/>
                <a:cs typeface="Raleway"/>
                <a:sym typeface="Raleway"/>
              </a:rPr>
              <a:t>Chinese</a:t>
            </a:r>
            <a:endParaRPr b="1" i="0" sz="2200" u="none" cap="none" strike="noStrike">
              <a:solidFill>
                <a:srgbClr val="666666"/>
              </a:solidFill>
              <a:latin typeface="Raleway"/>
              <a:ea typeface="Raleway"/>
              <a:cs typeface="Raleway"/>
              <a:sym typeface="Raleway"/>
            </a:endParaRPr>
          </a:p>
          <a:p>
            <a:pPr indent="-368300" lvl="0" marL="457200" marR="0" rtl="0" algn="l">
              <a:lnSpc>
                <a:spcPct val="100000"/>
              </a:lnSpc>
              <a:spcBef>
                <a:spcPts val="0"/>
              </a:spcBef>
              <a:spcAft>
                <a:spcPts val="0"/>
              </a:spcAft>
              <a:buClr>
                <a:srgbClr val="666666"/>
              </a:buClr>
              <a:buSzPts val="2200"/>
              <a:buFont typeface="Raleway"/>
              <a:buChar char="●"/>
            </a:pPr>
            <a:r>
              <a:rPr b="1" i="0" lang="en" sz="2200" u="none" cap="none" strike="noStrike">
                <a:solidFill>
                  <a:srgbClr val="666666"/>
                </a:solidFill>
                <a:latin typeface="Raleway"/>
                <a:ea typeface="Raleway"/>
                <a:cs typeface="Raleway"/>
                <a:sym typeface="Raleway"/>
              </a:rPr>
              <a:t>Vietnamese</a:t>
            </a:r>
            <a:endParaRPr b="1" i="0" sz="2200" u="none" cap="none" strike="noStrike">
              <a:solidFill>
                <a:srgbClr val="666666"/>
              </a:solidFill>
              <a:latin typeface="Raleway"/>
              <a:ea typeface="Raleway"/>
              <a:cs typeface="Raleway"/>
              <a:sym typeface="Raleway"/>
            </a:endParaRPr>
          </a:p>
          <a:p>
            <a:pPr indent="-368300" lvl="0" marL="457200" marR="0" rtl="0" algn="l">
              <a:lnSpc>
                <a:spcPct val="100000"/>
              </a:lnSpc>
              <a:spcBef>
                <a:spcPts val="0"/>
              </a:spcBef>
              <a:spcAft>
                <a:spcPts val="0"/>
              </a:spcAft>
              <a:buClr>
                <a:srgbClr val="666666"/>
              </a:buClr>
              <a:buSzPts val="2200"/>
              <a:buFont typeface="Raleway"/>
              <a:buChar char="●"/>
            </a:pPr>
            <a:r>
              <a:rPr b="1" i="0" lang="en" sz="2200" u="none" cap="none" strike="noStrike">
                <a:solidFill>
                  <a:srgbClr val="666666"/>
                </a:solidFill>
                <a:latin typeface="Raleway"/>
                <a:ea typeface="Raleway"/>
                <a:cs typeface="Raleway"/>
                <a:sym typeface="Raleway"/>
              </a:rPr>
              <a:t>Korean</a:t>
            </a:r>
            <a:endParaRPr b="1" i="0" sz="2200" u="none" cap="none" strike="noStrike">
              <a:solidFill>
                <a:srgbClr val="666666"/>
              </a:solidFill>
              <a:latin typeface="Raleway"/>
              <a:ea typeface="Raleway"/>
              <a:cs typeface="Raleway"/>
              <a:sym typeface="Raleway"/>
            </a:endParaRPr>
          </a:p>
          <a:p>
            <a:pPr indent="-368300" lvl="0" marL="457200" marR="0" rtl="0" algn="l">
              <a:lnSpc>
                <a:spcPct val="100000"/>
              </a:lnSpc>
              <a:spcBef>
                <a:spcPts val="0"/>
              </a:spcBef>
              <a:spcAft>
                <a:spcPts val="0"/>
              </a:spcAft>
              <a:buClr>
                <a:srgbClr val="666666"/>
              </a:buClr>
              <a:buSzPts val="2200"/>
              <a:buFont typeface="Raleway"/>
              <a:buChar char="●"/>
            </a:pPr>
            <a:r>
              <a:rPr b="1" i="0" lang="en" sz="2200" u="none" cap="none" strike="noStrike">
                <a:solidFill>
                  <a:srgbClr val="666666"/>
                </a:solidFill>
                <a:latin typeface="Raleway"/>
                <a:ea typeface="Raleway"/>
                <a:cs typeface="Raleway"/>
                <a:sym typeface="Raleway"/>
              </a:rPr>
              <a:t>French</a:t>
            </a:r>
            <a:endParaRPr b="1" i="0" sz="2200" u="none" cap="none" strike="noStrike">
              <a:solidFill>
                <a:srgbClr val="666666"/>
              </a:solidFill>
              <a:latin typeface="Raleway"/>
              <a:ea typeface="Raleway"/>
              <a:cs typeface="Raleway"/>
              <a:sym typeface="Raleway"/>
            </a:endParaRPr>
          </a:p>
          <a:p>
            <a:pPr indent="-368300" lvl="0" marL="457200" marR="0" rtl="0" algn="l">
              <a:lnSpc>
                <a:spcPct val="100000"/>
              </a:lnSpc>
              <a:spcBef>
                <a:spcPts val="0"/>
              </a:spcBef>
              <a:spcAft>
                <a:spcPts val="0"/>
              </a:spcAft>
              <a:buClr>
                <a:srgbClr val="666666"/>
              </a:buClr>
              <a:buSzPts val="2200"/>
              <a:buFont typeface="Raleway"/>
              <a:buChar char="●"/>
            </a:pPr>
            <a:r>
              <a:rPr b="1" i="0" lang="en" sz="2200" u="none" cap="none" strike="noStrike">
                <a:solidFill>
                  <a:srgbClr val="666666"/>
                </a:solidFill>
                <a:latin typeface="Raleway"/>
                <a:ea typeface="Raleway"/>
                <a:cs typeface="Raleway"/>
                <a:sym typeface="Raleway"/>
              </a:rPr>
              <a:t>Amharic</a:t>
            </a:r>
            <a:endParaRPr b="1" i="0" sz="2200" u="none" cap="none" strike="noStrike">
              <a:solidFill>
                <a:srgbClr val="666666"/>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Language Access as a Right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0" y="0"/>
            <a:ext cx="9144000" cy="623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DC Language Access Rights</a:t>
            </a:r>
            <a:endParaRPr>
              <a:solidFill>
                <a:srgbClr val="FFFFFF"/>
              </a:solidFill>
            </a:endParaRPr>
          </a:p>
        </p:txBody>
      </p:sp>
      <p:sp>
        <p:nvSpPr>
          <p:cNvPr id="149" name="Google Shape;149;p27"/>
          <p:cNvSpPr txBox="1"/>
          <p:nvPr>
            <p:ph idx="1" type="body"/>
          </p:nvPr>
        </p:nvSpPr>
        <p:spPr>
          <a:xfrm>
            <a:off x="196700" y="678100"/>
            <a:ext cx="6163200" cy="160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900"/>
              <a:t>If you request a service within/from DC government agencies and you </a:t>
            </a:r>
            <a:r>
              <a:rPr b="1" lang="en" sz="1900"/>
              <a:t>cannot speak, read, write or understand English,</a:t>
            </a:r>
            <a:r>
              <a:rPr lang="en" sz="1900"/>
              <a:t> you have the right to: </a:t>
            </a:r>
            <a:endParaRPr sz="1900"/>
          </a:p>
          <a:p>
            <a:pPr indent="-349250" lvl="0" marL="457200" rtl="0" algn="l">
              <a:lnSpc>
                <a:spcPct val="100000"/>
              </a:lnSpc>
              <a:spcBef>
                <a:spcPts val="800"/>
              </a:spcBef>
              <a:spcAft>
                <a:spcPts val="0"/>
              </a:spcAft>
              <a:buSzPts val="1900"/>
              <a:buChar char="●"/>
            </a:pPr>
            <a:r>
              <a:rPr lang="en" sz="1900"/>
              <a:t>Request and receive </a:t>
            </a:r>
            <a:r>
              <a:rPr b="1" lang="en" sz="1900"/>
              <a:t>free interpreter services</a:t>
            </a:r>
            <a:r>
              <a:rPr lang="en" sz="1900"/>
              <a:t> in your preferred language </a:t>
            </a:r>
            <a:endParaRPr sz="1900"/>
          </a:p>
          <a:p>
            <a:pPr indent="0" lvl="0" marL="457200" rtl="0" algn="l">
              <a:lnSpc>
                <a:spcPct val="100000"/>
              </a:lnSpc>
              <a:spcBef>
                <a:spcPts val="800"/>
              </a:spcBef>
              <a:spcAft>
                <a:spcPts val="800"/>
              </a:spcAft>
              <a:buSzPts val="1800"/>
              <a:buNone/>
            </a:pPr>
            <a:r>
              <a:t/>
            </a:r>
            <a:endParaRPr sz="1900"/>
          </a:p>
        </p:txBody>
      </p:sp>
      <p:pic>
        <p:nvPicPr>
          <p:cNvPr id="150" name="Google Shape;150;p27"/>
          <p:cNvPicPr preferRelativeResize="0"/>
          <p:nvPr/>
        </p:nvPicPr>
        <p:blipFill rotWithShape="1">
          <a:blip r:embed="rId3">
            <a:alphaModFix/>
          </a:blip>
          <a:srcRect b="0" l="21052" r="16345" t="7054"/>
          <a:stretch/>
        </p:blipFill>
        <p:spPr>
          <a:xfrm>
            <a:off x="6899200" y="3426250"/>
            <a:ext cx="1232651" cy="1830149"/>
          </a:xfrm>
          <a:prstGeom prst="rect">
            <a:avLst/>
          </a:prstGeom>
          <a:noFill/>
          <a:ln>
            <a:noFill/>
          </a:ln>
        </p:spPr>
      </p:pic>
      <p:sp>
        <p:nvSpPr>
          <p:cNvPr id="151" name="Google Shape;151;p27"/>
          <p:cNvSpPr txBox="1"/>
          <p:nvPr>
            <p:ph idx="1" type="body"/>
          </p:nvPr>
        </p:nvSpPr>
        <p:spPr>
          <a:xfrm>
            <a:off x="196700" y="2289275"/>
            <a:ext cx="5965500" cy="15393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SzPts val="1900"/>
              <a:buChar char="●"/>
            </a:pPr>
            <a:r>
              <a:rPr lang="en" sz="1900"/>
              <a:t>Request and receive </a:t>
            </a:r>
            <a:r>
              <a:rPr b="1" lang="en" sz="1900"/>
              <a:t>free translation of vital documents</a:t>
            </a:r>
            <a:r>
              <a:rPr lang="en" sz="1900"/>
              <a:t> (including but not limited to applications, notices, consent forms, and letters in both print and electronic form) in your preferred language</a:t>
            </a:r>
            <a:endParaRPr sz="1900"/>
          </a:p>
        </p:txBody>
      </p:sp>
      <p:sp>
        <p:nvSpPr>
          <p:cNvPr id="152" name="Google Shape;152;p27"/>
          <p:cNvSpPr txBox="1"/>
          <p:nvPr>
            <p:ph idx="1" type="body"/>
          </p:nvPr>
        </p:nvSpPr>
        <p:spPr>
          <a:xfrm>
            <a:off x="196700" y="3760975"/>
            <a:ext cx="6268200" cy="10083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SzPts val="1900"/>
              <a:buChar char="●"/>
            </a:pPr>
            <a:r>
              <a:rPr b="1" lang="en" sz="1900"/>
              <a:t>File a complaint</a:t>
            </a:r>
            <a:r>
              <a:rPr lang="en" sz="1900"/>
              <a:t> if denied these services at a DC government agency with the Office of Human Rights (OHR)</a:t>
            </a:r>
            <a:endParaRPr sz="1900"/>
          </a:p>
        </p:txBody>
      </p:sp>
      <p:pic>
        <p:nvPicPr>
          <p:cNvPr id="153" name="Google Shape;153;p27"/>
          <p:cNvPicPr preferRelativeResize="0"/>
          <p:nvPr/>
        </p:nvPicPr>
        <p:blipFill rotWithShape="1">
          <a:blip r:embed="rId4">
            <a:alphaModFix/>
          </a:blip>
          <a:srcRect b="5627" l="12446" r="10338" t="5734"/>
          <a:stretch/>
        </p:blipFill>
        <p:spPr>
          <a:xfrm>
            <a:off x="6479175" y="678101"/>
            <a:ext cx="2072693" cy="1602651"/>
          </a:xfrm>
          <a:prstGeom prst="rect">
            <a:avLst/>
          </a:prstGeom>
          <a:noFill/>
          <a:ln>
            <a:noFill/>
          </a:ln>
        </p:spPr>
      </p:pic>
      <p:pic>
        <p:nvPicPr>
          <p:cNvPr id="154" name="Google Shape;154;p27"/>
          <p:cNvPicPr preferRelativeResize="0"/>
          <p:nvPr/>
        </p:nvPicPr>
        <p:blipFill rotWithShape="1">
          <a:blip r:embed="rId5">
            <a:alphaModFix/>
          </a:blip>
          <a:srcRect b="9888" l="0" r="0" t="6232"/>
          <a:stretch/>
        </p:blipFill>
        <p:spPr>
          <a:xfrm>
            <a:off x="6043925" y="2188425"/>
            <a:ext cx="2943201" cy="1289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0" y="0"/>
            <a:ext cx="9144000" cy="1056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Language Access Tools: Interpretation vs Translation</a:t>
            </a:r>
            <a:endParaRPr>
              <a:solidFill>
                <a:srgbClr val="FFFFFF"/>
              </a:solidFill>
            </a:endParaRPr>
          </a:p>
        </p:txBody>
      </p:sp>
      <p:pic>
        <p:nvPicPr>
          <p:cNvPr id="160" name="Google Shape;160;p28"/>
          <p:cNvPicPr preferRelativeResize="0"/>
          <p:nvPr/>
        </p:nvPicPr>
        <p:blipFill rotWithShape="1">
          <a:blip r:embed="rId3">
            <a:alphaModFix/>
          </a:blip>
          <a:srcRect b="0" l="0" r="0" t="0"/>
          <a:stretch/>
        </p:blipFill>
        <p:spPr>
          <a:xfrm>
            <a:off x="185800" y="1135162"/>
            <a:ext cx="4657576" cy="2025325"/>
          </a:xfrm>
          <a:prstGeom prst="rect">
            <a:avLst/>
          </a:prstGeom>
          <a:noFill/>
          <a:ln>
            <a:noFill/>
          </a:ln>
          <a:effectLst>
            <a:outerShdw blurRad="57150" rotWithShape="0" algn="bl" dir="5400000" dist="19050">
              <a:srgbClr val="000000">
                <a:alpha val="49803"/>
              </a:srgbClr>
            </a:outerShdw>
          </a:effectLst>
        </p:spPr>
      </p:pic>
      <p:sp>
        <p:nvSpPr>
          <p:cNvPr id="161" name="Google Shape;161;p28"/>
          <p:cNvSpPr txBox="1"/>
          <p:nvPr/>
        </p:nvSpPr>
        <p:spPr>
          <a:xfrm>
            <a:off x="0" y="3238750"/>
            <a:ext cx="9144000" cy="1861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1" i="0" lang="en" sz="1600" u="none" cap="none" strike="noStrike">
                <a:solidFill>
                  <a:schemeClr val="lt2"/>
                </a:solidFill>
                <a:latin typeface="Source Sans Pro"/>
                <a:ea typeface="Source Sans Pro"/>
                <a:cs typeface="Source Sans Pro"/>
                <a:sym typeface="Source Sans Pro"/>
              </a:rPr>
              <a:t>Interpretation</a:t>
            </a:r>
            <a:r>
              <a:rPr b="0" i="0" lang="en" sz="1600" u="none" cap="none" strike="noStrike">
                <a:solidFill>
                  <a:schemeClr val="lt2"/>
                </a:solidFill>
                <a:latin typeface="Source Sans Pro"/>
                <a:ea typeface="Source Sans Pro"/>
                <a:cs typeface="Source Sans Pro"/>
                <a:sym typeface="Source Sans Pro"/>
              </a:rPr>
              <a:t>: The oral and/or sign language process of rendering a spoken message from one language into another.</a:t>
            </a:r>
            <a:endParaRPr b="0" i="0" sz="1600" u="none" cap="none" strike="noStrike">
              <a:solidFill>
                <a:schemeClr val="lt2"/>
              </a:solidFill>
              <a:latin typeface="Source Sans Pro"/>
              <a:ea typeface="Source Sans Pro"/>
              <a:cs typeface="Source Sans Pro"/>
              <a:sym typeface="Source Sans Pro"/>
            </a:endParaRPr>
          </a:p>
          <a:p>
            <a:pPr indent="-330200" lvl="0" marL="457200" marR="0" rtl="0" algn="just">
              <a:lnSpc>
                <a:spcPct val="100000"/>
              </a:lnSpc>
              <a:spcBef>
                <a:spcPts val="800"/>
              </a:spcBef>
              <a:spcAft>
                <a:spcPts val="0"/>
              </a:spcAft>
              <a:buClr>
                <a:schemeClr val="lt2"/>
              </a:buClr>
              <a:buSzPts val="1600"/>
              <a:buFont typeface="Source Sans Pro"/>
              <a:buChar char="●"/>
            </a:pPr>
            <a:r>
              <a:rPr b="1" i="0" lang="en" sz="1600" u="none" cap="none" strike="noStrike">
                <a:solidFill>
                  <a:schemeClr val="lt2"/>
                </a:solidFill>
                <a:latin typeface="Source Sans Pro"/>
                <a:ea typeface="Source Sans Pro"/>
                <a:cs typeface="Source Sans Pro"/>
                <a:sym typeface="Source Sans Pro"/>
              </a:rPr>
              <a:t>Consecutive Interpretation</a:t>
            </a:r>
            <a:r>
              <a:rPr b="0" i="0" lang="en" sz="1600" u="none" cap="none" strike="noStrike">
                <a:solidFill>
                  <a:schemeClr val="lt2"/>
                </a:solidFill>
                <a:latin typeface="Source Sans Pro"/>
                <a:ea typeface="Source Sans Pro"/>
                <a:cs typeface="Source Sans Pro"/>
                <a:sym typeface="Source Sans Pro"/>
              </a:rPr>
              <a:t>: The speaker speaks a few sentences and then pauses to allow the interpreter to repeat them in the other language. The speaker and interpreter take turns talking.</a:t>
            </a:r>
            <a:endParaRPr b="0" i="0" sz="1600" u="none" cap="none" strike="noStrike">
              <a:solidFill>
                <a:schemeClr val="lt2"/>
              </a:solidFill>
              <a:latin typeface="Source Sans Pro"/>
              <a:ea typeface="Source Sans Pro"/>
              <a:cs typeface="Source Sans Pro"/>
              <a:sym typeface="Source Sans Pro"/>
            </a:endParaRPr>
          </a:p>
          <a:p>
            <a:pPr indent="-330200" lvl="0" marL="457200" marR="0" rtl="0" algn="just">
              <a:lnSpc>
                <a:spcPct val="100000"/>
              </a:lnSpc>
              <a:spcBef>
                <a:spcPts val="0"/>
              </a:spcBef>
              <a:spcAft>
                <a:spcPts val="0"/>
              </a:spcAft>
              <a:buClr>
                <a:schemeClr val="lt2"/>
              </a:buClr>
              <a:buSzPts val="1600"/>
              <a:buFont typeface="Source Sans Pro"/>
              <a:buChar char="●"/>
            </a:pPr>
            <a:r>
              <a:rPr b="1" i="0" lang="en" sz="1600" u="none" cap="none" strike="noStrike">
                <a:solidFill>
                  <a:schemeClr val="lt2"/>
                </a:solidFill>
                <a:latin typeface="Source Sans Pro"/>
                <a:ea typeface="Source Sans Pro"/>
                <a:cs typeface="Source Sans Pro"/>
                <a:sym typeface="Source Sans Pro"/>
              </a:rPr>
              <a:t>Simultaneous Interpretation</a:t>
            </a:r>
            <a:r>
              <a:rPr b="0" i="0" lang="en" sz="1600" u="none" cap="none" strike="noStrike">
                <a:solidFill>
                  <a:schemeClr val="lt2"/>
                </a:solidFill>
                <a:latin typeface="Source Sans Pro"/>
                <a:ea typeface="Source Sans Pro"/>
                <a:cs typeface="Source Sans Pro"/>
                <a:sym typeface="Source Sans Pro"/>
              </a:rPr>
              <a:t>: The interpreter interprets the speaker’s message at the same time as the speaker is talking. Special audio transmitter equipment is required</a:t>
            </a:r>
            <a:endParaRPr b="0" i="0" sz="1600" u="none" cap="none" strike="noStrike">
              <a:solidFill>
                <a:schemeClr val="lt2"/>
              </a:solidFill>
              <a:latin typeface="Source Sans Pro"/>
              <a:ea typeface="Source Sans Pro"/>
              <a:cs typeface="Source Sans Pro"/>
              <a:sym typeface="Source Sans Pro"/>
            </a:endParaRPr>
          </a:p>
        </p:txBody>
      </p:sp>
      <p:pic>
        <p:nvPicPr>
          <p:cNvPr id="162" name="Google Shape;162;p28"/>
          <p:cNvPicPr preferRelativeResize="0"/>
          <p:nvPr/>
        </p:nvPicPr>
        <p:blipFill rotWithShape="1">
          <a:blip r:embed="rId4">
            <a:alphaModFix/>
          </a:blip>
          <a:srcRect b="0" l="0" r="0" t="0"/>
          <a:stretch/>
        </p:blipFill>
        <p:spPr>
          <a:xfrm>
            <a:off x="7378725" y="1691288"/>
            <a:ext cx="1452200" cy="1346225"/>
          </a:xfrm>
          <a:prstGeom prst="rect">
            <a:avLst/>
          </a:prstGeom>
          <a:noFill/>
          <a:ln>
            <a:noFill/>
          </a:ln>
        </p:spPr>
      </p:pic>
      <p:pic>
        <p:nvPicPr>
          <p:cNvPr id="163" name="Google Shape;163;p28"/>
          <p:cNvPicPr preferRelativeResize="0"/>
          <p:nvPr/>
        </p:nvPicPr>
        <p:blipFill rotWithShape="1">
          <a:blip r:embed="rId5">
            <a:alphaModFix/>
          </a:blip>
          <a:srcRect b="0" l="0" r="0" t="0"/>
          <a:stretch/>
        </p:blipFill>
        <p:spPr>
          <a:xfrm>
            <a:off x="5329051" y="1425875"/>
            <a:ext cx="1877050" cy="1877050"/>
          </a:xfrm>
          <a:prstGeom prst="rect">
            <a:avLst/>
          </a:prstGeom>
          <a:noFill/>
          <a:ln>
            <a:noFill/>
          </a:ln>
        </p:spPr>
      </p:pic>
      <p:sp>
        <p:nvSpPr>
          <p:cNvPr id="164" name="Google Shape;164;p28"/>
          <p:cNvSpPr txBox="1"/>
          <p:nvPr/>
        </p:nvSpPr>
        <p:spPr>
          <a:xfrm>
            <a:off x="5532425" y="1019075"/>
            <a:ext cx="3298500" cy="40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libri"/>
                <a:ea typeface="Calibri"/>
                <a:cs typeface="Calibri"/>
                <a:sym typeface="Calibri"/>
              </a:rPr>
              <a:t>Sign Language Interpreting</a:t>
            </a:r>
            <a:endParaRPr b="1" i="0" sz="1800" u="none" cap="none" strike="noStrike">
              <a:solidFill>
                <a:srgbClr val="000000"/>
              </a:solidFill>
              <a:latin typeface="Calibri"/>
              <a:ea typeface="Calibri"/>
              <a:cs typeface="Calibri"/>
              <a:sym typeface="Calibri"/>
            </a:endParaRPr>
          </a:p>
        </p:txBody>
      </p:sp>
      <p:sp>
        <p:nvSpPr>
          <p:cNvPr id="165" name="Google Shape;165;p28"/>
          <p:cNvSpPr txBox="1"/>
          <p:nvPr/>
        </p:nvSpPr>
        <p:spPr>
          <a:xfrm>
            <a:off x="2829575" y="528275"/>
            <a:ext cx="6314400" cy="5286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n" sz="1100" u="none" cap="none" strike="noStrike">
                <a:solidFill>
                  <a:srgbClr val="CCCCCC"/>
                </a:solidFill>
                <a:latin typeface="Source Sans Pro"/>
                <a:ea typeface="Source Sans Pro"/>
                <a:cs typeface="Source Sans Pro"/>
                <a:sym typeface="Source Sans Pro"/>
              </a:rPr>
              <a:t>Definitions derived from Alice Johnson’s handbook “Interpretation and Translation: Power Tools for Sharing Power in Grassroots Leadership Development.”</a:t>
            </a:r>
            <a:endParaRPr b="0" i="0" sz="1100" u="none" cap="none" strike="noStrike">
              <a:solidFill>
                <a:srgbClr val="CCCCCC"/>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0" y="0"/>
            <a:ext cx="9144000" cy="10569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Language Access Tools: Interpretation vs Translation</a:t>
            </a:r>
            <a:endParaRPr>
              <a:solidFill>
                <a:srgbClr val="FFFFFF"/>
              </a:solidFill>
            </a:endParaRPr>
          </a:p>
        </p:txBody>
      </p:sp>
      <p:sp>
        <p:nvSpPr>
          <p:cNvPr id="171" name="Google Shape;171;p29"/>
          <p:cNvSpPr txBox="1"/>
          <p:nvPr>
            <p:ph idx="1" type="body"/>
          </p:nvPr>
        </p:nvSpPr>
        <p:spPr>
          <a:xfrm>
            <a:off x="92700" y="4098175"/>
            <a:ext cx="8958600" cy="63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1900"/>
              <a:t>Translation </a:t>
            </a:r>
            <a:r>
              <a:rPr lang="en" sz="1900"/>
              <a:t>is the process of rendering a written document (printed or in digital form) from one language into another. </a:t>
            </a:r>
            <a:endParaRPr sz="1900"/>
          </a:p>
          <a:p>
            <a:pPr indent="0" lvl="0" marL="457200" rtl="0" algn="l">
              <a:lnSpc>
                <a:spcPct val="100000"/>
              </a:lnSpc>
              <a:spcBef>
                <a:spcPts val="800"/>
              </a:spcBef>
              <a:spcAft>
                <a:spcPts val="800"/>
              </a:spcAft>
              <a:buSzPts val="1800"/>
              <a:buNone/>
            </a:pPr>
            <a:r>
              <a:t/>
            </a:r>
            <a:endParaRPr sz="1900"/>
          </a:p>
        </p:txBody>
      </p:sp>
      <p:pic>
        <p:nvPicPr>
          <p:cNvPr id="172" name="Google Shape;172;p29"/>
          <p:cNvPicPr preferRelativeResize="0"/>
          <p:nvPr/>
        </p:nvPicPr>
        <p:blipFill rotWithShape="1">
          <a:blip r:embed="rId3">
            <a:alphaModFix/>
          </a:blip>
          <a:srcRect b="8850" l="0" r="0" t="0"/>
          <a:stretch/>
        </p:blipFill>
        <p:spPr>
          <a:xfrm>
            <a:off x="92700" y="1183700"/>
            <a:ext cx="2466776" cy="2388950"/>
          </a:xfrm>
          <a:prstGeom prst="rect">
            <a:avLst/>
          </a:prstGeom>
          <a:noFill/>
          <a:ln>
            <a:noFill/>
          </a:ln>
        </p:spPr>
      </p:pic>
      <p:pic>
        <p:nvPicPr>
          <p:cNvPr id="173" name="Google Shape;173;p29"/>
          <p:cNvPicPr preferRelativeResize="0"/>
          <p:nvPr/>
        </p:nvPicPr>
        <p:blipFill rotWithShape="1">
          <a:blip r:embed="rId4">
            <a:alphaModFix/>
          </a:blip>
          <a:srcRect b="0" l="0" r="0" t="0"/>
          <a:stretch/>
        </p:blipFill>
        <p:spPr>
          <a:xfrm>
            <a:off x="2711876" y="1183700"/>
            <a:ext cx="6279724" cy="25868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0" y="0"/>
            <a:ext cx="9144000" cy="78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City Services and Language Access </a:t>
            </a:r>
            <a:endParaRPr>
              <a:solidFill>
                <a:srgbClr val="FFFFFF"/>
              </a:solidFill>
            </a:endParaRPr>
          </a:p>
        </p:txBody>
      </p:sp>
      <p:pic>
        <p:nvPicPr>
          <p:cNvPr id="179" name="Google Shape;179;p30"/>
          <p:cNvPicPr preferRelativeResize="0"/>
          <p:nvPr/>
        </p:nvPicPr>
        <p:blipFill rotWithShape="1">
          <a:blip r:embed="rId3">
            <a:alphaModFix/>
          </a:blip>
          <a:srcRect b="0" l="0" r="0" t="0"/>
          <a:stretch/>
        </p:blipFill>
        <p:spPr>
          <a:xfrm>
            <a:off x="0" y="3326650"/>
            <a:ext cx="5533524" cy="1816850"/>
          </a:xfrm>
          <a:prstGeom prst="rect">
            <a:avLst/>
          </a:prstGeom>
          <a:noFill/>
          <a:ln>
            <a:noFill/>
          </a:ln>
        </p:spPr>
      </p:pic>
      <p:sp>
        <p:nvSpPr>
          <p:cNvPr id="180" name="Google Shape;180;p30"/>
          <p:cNvSpPr txBox="1"/>
          <p:nvPr>
            <p:ph idx="1" type="body"/>
          </p:nvPr>
        </p:nvSpPr>
        <p:spPr>
          <a:xfrm>
            <a:off x="77225" y="872100"/>
            <a:ext cx="4494900" cy="23091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b="1" lang="en" sz="1600"/>
              <a:t>DC Government Agencies</a:t>
            </a:r>
            <a:r>
              <a:rPr lang="en" sz="1600"/>
              <a:t>  (including most federal agencies)</a:t>
            </a:r>
            <a:endParaRPr sz="1600"/>
          </a:p>
          <a:p>
            <a:pPr indent="-330200" lvl="1" marL="914400" rtl="0" algn="l">
              <a:lnSpc>
                <a:spcPct val="100000"/>
              </a:lnSpc>
              <a:spcBef>
                <a:spcPts val="0"/>
              </a:spcBef>
              <a:spcAft>
                <a:spcPts val="0"/>
              </a:spcAft>
              <a:buSzPts val="1600"/>
              <a:buChar char="○"/>
            </a:pPr>
            <a:r>
              <a:rPr lang="en" sz="1600"/>
              <a:t>DC Public Schools, Dept. Human Services, DCRA (permits), Hospitals (DOH), Dept.  Motor Vehicles (DMV), WMATA (Metro), Public Works,  etc. </a:t>
            </a:r>
            <a:endParaRPr sz="1600"/>
          </a:p>
          <a:p>
            <a:pPr indent="-330200" lvl="0" marL="457200" rtl="0" algn="l">
              <a:lnSpc>
                <a:spcPct val="100000"/>
              </a:lnSpc>
              <a:spcBef>
                <a:spcPts val="0"/>
              </a:spcBef>
              <a:spcAft>
                <a:spcPts val="0"/>
              </a:spcAft>
              <a:buSzPts val="1600"/>
              <a:buChar char="●"/>
            </a:pPr>
            <a:r>
              <a:rPr b="1" lang="en" sz="1600"/>
              <a:t>All DC Courts, MPD and enforcement agencies</a:t>
            </a:r>
            <a:endParaRPr b="1" sz="1600"/>
          </a:p>
          <a:p>
            <a:pPr indent="0" lvl="0" marL="457200" rtl="0" algn="l">
              <a:lnSpc>
                <a:spcPct val="100000"/>
              </a:lnSpc>
              <a:spcBef>
                <a:spcPts val="800"/>
              </a:spcBef>
              <a:spcAft>
                <a:spcPts val="0"/>
              </a:spcAft>
              <a:buSzPts val="1800"/>
              <a:buNone/>
            </a:pPr>
            <a:r>
              <a:t/>
            </a:r>
            <a:endParaRPr sz="1600"/>
          </a:p>
          <a:p>
            <a:pPr indent="0" lvl="0" marL="0" rtl="0" algn="l">
              <a:lnSpc>
                <a:spcPct val="100000"/>
              </a:lnSpc>
              <a:spcBef>
                <a:spcPts val="800"/>
              </a:spcBef>
              <a:spcAft>
                <a:spcPts val="0"/>
              </a:spcAft>
              <a:buSzPts val="1800"/>
              <a:buNone/>
            </a:pPr>
            <a:r>
              <a:t/>
            </a:r>
            <a:endParaRPr b="1" sz="1600"/>
          </a:p>
          <a:p>
            <a:pPr indent="0" lvl="0" marL="0" rtl="0" algn="l">
              <a:lnSpc>
                <a:spcPct val="100000"/>
              </a:lnSpc>
              <a:spcBef>
                <a:spcPts val="800"/>
              </a:spcBef>
              <a:spcAft>
                <a:spcPts val="0"/>
              </a:spcAft>
              <a:buSzPts val="1800"/>
              <a:buNone/>
            </a:pPr>
            <a:r>
              <a:rPr lang="en" sz="1600"/>
              <a:t>. </a:t>
            </a:r>
            <a:endParaRPr sz="1600"/>
          </a:p>
          <a:p>
            <a:pPr indent="0" lvl="0" marL="457200" rtl="0" algn="l">
              <a:lnSpc>
                <a:spcPct val="100000"/>
              </a:lnSpc>
              <a:spcBef>
                <a:spcPts val="800"/>
              </a:spcBef>
              <a:spcAft>
                <a:spcPts val="800"/>
              </a:spcAft>
              <a:buSzPts val="1800"/>
              <a:buNone/>
            </a:pPr>
            <a:r>
              <a:t/>
            </a:r>
            <a:endParaRPr sz="1600"/>
          </a:p>
        </p:txBody>
      </p:sp>
      <p:sp>
        <p:nvSpPr>
          <p:cNvPr id="181" name="Google Shape;181;p30"/>
          <p:cNvSpPr txBox="1"/>
          <p:nvPr>
            <p:ph idx="1" type="body"/>
          </p:nvPr>
        </p:nvSpPr>
        <p:spPr>
          <a:xfrm>
            <a:off x="4959425" y="928125"/>
            <a:ext cx="3873000" cy="40146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b="1" lang="en" sz="1600"/>
              <a:t>Organizations that receive funds /contracts with the D.C. government</a:t>
            </a:r>
            <a:endParaRPr b="1" sz="1600"/>
          </a:p>
          <a:p>
            <a:pPr indent="-330200" lvl="1" marL="914400" rtl="0" algn="l">
              <a:lnSpc>
                <a:spcPct val="100000"/>
              </a:lnSpc>
              <a:spcBef>
                <a:spcPts val="0"/>
              </a:spcBef>
              <a:spcAft>
                <a:spcPts val="0"/>
              </a:spcAft>
              <a:buSzPts val="1600"/>
              <a:buChar char="○"/>
            </a:pPr>
            <a:r>
              <a:rPr lang="en" sz="1600"/>
              <a:t>Upper Cardozo Health Center, La Clinica del Pueblo, Mary’s Center,  CentroNia, Community gardens, Neighbors Consejo, etc.</a:t>
            </a:r>
            <a:endParaRPr sz="1600"/>
          </a:p>
          <a:p>
            <a:pPr indent="-330200" lvl="0" marL="457200" rtl="0" algn="l">
              <a:lnSpc>
                <a:spcPct val="100000"/>
              </a:lnSpc>
              <a:spcBef>
                <a:spcPts val="0"/>
              </a:spcBef>
              <a:spcAft>
                <a:spcPts val="0"/>
              </a:spcAft>
              <a:buSzPts val="1600"/>
              <a:buChar char="●"/>
            </a:pPr>
            <a:r>
              <a:rPr b="1" lang="en" sz="1600"/>
              <a:t>Legal service providers and victim service providers (that receive federal or local funding)</a:t>
            </a:r>
            <a:endParaRPr b="1" sz="1600"/>
          </a:p>
          <a:p>
            <a:pPr indent="-330200" lvl="1" marL="914400" rtl="0" algn="l">
              <a:lnSpc>
                <a:spcPct val="100000"/>
              </a:lnSpc>
              <a:spcBef>
                <a:spcPts val="0"/>
              </a:spcBef>
              <a:spcAft>
                <a:spcPts val="0"/>
              </a:spcAft>
              <a:buSzPts val="1600"/>
              <a:buChar char="○"/>
            </a:pPr>
            <a:r>
              <a:rPr lang="en" sz="1600"/>
              <a:t> Ayuda, Break the Cycle, Bread for the City, Catholic Charities, Legal Aid Society, etc. </a:t>
            </a:r>
            <a:endParaRPr sz="1600"/>
          </a:p>
          <a:p>
            <a:pPr indent="0" lvl="0" marL="0" rtl="0" algn="l">
              <a:lnSpc>
                <a:spcPct val="100000"/>
              </a:lnSpc>
              <a:spcBef>
                <a:spcPts val="800"/>
              </a:spcBef>
              <a:spcAft>
                <a:spcPts val="0"/>
              </a:spcAft>
              <a:buSzPts val="1800"/>
              <a:buNone/>
            </a:pPr>
            <a:r>
              <a:t/>
            </a:r>
            <a:endParaRPr b="1" sz="1600"/>
          </a:p>
          <a:p>
            <a:pPr indent="0" lvl="0" marL="0" rtl="0" algn="l">
              <a:lnSpc>
                <a:spcPct val="100000"/>
              </a:lnSpc>
              <a:spcBef>
                <a:spcPts val="800"/>
              </a:spcBef>
              <a:spcAft>
                <a:spcPts val="0"/>
              </a:spcAft>
              <a:buSzPts val="1800"/>
              <a:buNone/>
            </a:pPr>
            <a:r>
              <a:rPr lang="en" sz="1600"/>
              <a:t>. </a:t>
            </a:r>
            <a:endParaRPr sz="1600"/>
          </a:p>
          <a:p>
            <a:pPr indent="0" lvl="0" marL="457200" rtl="0" algn="l">
              <a:lnSpc>
                <a:spcPct val="100000"/>
              </a:lnSpc>
              <a:spcBef>
                <a:spcPts val="800"/>
              </a:spcBef>
              <a:spcAft>
                <a:spcPts val="800"/>
              </a:spcAft>
              <a:buSzPts val="1800"/>
              <a:buNone/>
            </a:pPr>
            <a:r>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Look for signs of Language Access</a:t>
            </a:r>
            <a:endParaRPr/>
          </a:p>
        </p:txBody>
      </p:sp>
      <p:sp>
        <p:nvSpPr>
          <p:cNvPr id="187" name="Google Shape;187;p31"/>
          <p:cNvSpPr txBox="1"/>
          <p:nvPr/>
        </p:nvSpPr>
        <p:spPr>
          <a:xfrm>
            <a:off x="776600" y="2894075"/>
            <a:ext cx="6876600" cy="18885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D9D9D9"/>
              </a:buClr>
              <a:buSzPts val="1900"/>
              <a:buFont typeface="Source Sans Pro"/>
              <a:buChar char="●"/>
            </a:pPr>
            <a:r>
              <a:rPr b="0" i="0" lang="en" sz="1900" u="none" cap="none" strike="noStrike">
                <a:solidFill>
                  <a:srgbClr val="D9D9D9"/>
                </a:solidFill>
                <a:latin typeface="Source Sans Pro"/>
                <a:ea typeface="Source Sans Pro"/>
                <a:cs typeface="Source Sans Pro"/>
                <a:sym typeface="Source Sans Pro"/>
              </a:rPr>
              <a:t>“I Speak” Cards</a:t>
            </a:r>
            <a:endParaRPr b="0" i="0" sz="1900" u="none" cap="none" strike="noStrike">
              <a:solidFill>
                <a:srgbClr val="D9D9D9"/>
              </a:solidFill>
              <a:latin typeface="Source Sans Pro"/>
              <a:ea typeface="Source Sans Pro"/>
              <a:cs typeface="Source Sans Pro"/>
              <a:sym typeface="Source Sans Pro"/>
            </a:endParaRPr>
          </a:p>
          <a:p>
            <a:pPr indent="-349250" lvl="0" marL="457200" marR="0" rtl="0" algn="l">
              <a:lnSpc>
                <a:spcPct val="100000"/>
              </a:lnSpc>
              <a:spcBef>
                <a:spcPts val="0"/>
              </a:spcBef>
              <a:spcAft>
                <a:spcPts val="0"/>
              </a:spcAft>
              <a:buClr>
                <a:srgbClr val="D9D9D9"/>
              </a:buClr>
              <a:buSzPts val="1900"/>
              <a:buFont typeface="Source Sans Pro"/>
              <a:buChar char="●"/>
            </a:pPr>
            <a:r>
              <a:rPr b="0" i="0" lang="en" sz="1900" u="none" cap="none" strike="noStrike">
                <a:solidFill>
                  <a:srgbClr val="D9D9D9"/>
                </a:solidFill>
                <a:latin typeface="Source Sans Pro"/>
                <a:ea typeface="Source Sans Pro"/>
                <a:cs typeface="Source Sans Pro"/>
                <a:sym typeface="Source Sans Pro"/>
              </a:rPr>
              <a:t>Signages and posters</a:t>
            </a:r>
            <a:endParaRPr b="0" i="0" sz="1900" u="none" cap="none" strike="noStrike">
              <a:solidFill>
                <a:srgbClr val="D9D9D9"/>
              </a:solidFill>
              <a:latin typeface="Source Sans Pro"/>
              <a:ea typeface="Source Sans Pro"/>
              <a:cs typeface="Source Sans Pro"/>
              <a:sym typeface="Source Sans Pro"/>
            </a:endParaRPr>
          </a:p>
          <a:p>
            <a:pPr indent="-349250" lvl="0" marL="457200" marR="0" rtl="0" algn="l">
              <a:lnSpc>
                <a:spcPct val="100000"/>
              </a:lnSpc>
              <a:spcBef>
                <a:spcPts val="0"/>
              </a:spcBef>
              <a:spcAft>
                <a:spcPts val="0"/>
              </a:spcAft>
              <a:buClr>
                <a:srgbClr val="D9D9D9"/>
              </a:buClr>
              <a:buSzPts val="1900"/>
              <a:buFont typeface="Source Sans Pro"/>
              <a:buChar char="●"/>
            </a:pPr>
            <a:r>
              <a:rPr b="0" i="0" lang="en" sz="1900" u="none" cap="none" strike="noStrike">
                <a:solidFill>
                  <a:srgbClr val="D9D9D9"/>
                </a:solidFill>
                <a:latin typeface="Source Sans Pro"/>
                <a:ea typeface="Source Sans Pro"/>
                <a:cs typeface="Source Sans Pro"/>
                <a:sym typeface="Source Sans Pro"/>
              </a:rPr>
              <a:t>Language Line ID Cards</a:t>
            </a:r>
            <a:endParaRPr b="0" i="0" sz="1900" u="none" cap="none" strike="noStrike">
              <a:solidFill>
                <a:srgbClr val="D9D9D9"/>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txBox="1"/>
          <p:nvPr>
            <p:ph type="title"/>
          </p:nvPr>
        </p:nvSpPr>
        <p:spPr>
          <a:xfrm>
            <a:off x="490250" y="526350"/>
            <a:ext cx="79284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Language access is about justice and equality!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nvSpPr>
        <p:spPr>
          <a:xfrm>
            <a:off x="986000" y="839125"/>
            <a:ext cx="6496800" cy="3153000"/>
          </a:xfrm>
          <a:prstGeom prst="rect">
            <a:avLst/>
          </a:prstGeom>
          <a:noFill/>
          <a:ln>
            <a:noFill/>
          </a:ln>
        </p:spPr>
        <p:txBody>
          <a:bodyPr anchorCtr="0" anchor="t" bIns="91425" lIns="91425" spcFirstLastPara="1" rIns="91425" wrap="square" tIns="91425">
            <a:noAutofit/>
          </a:bodyPr>
          <a:lstStyle/>
          <a:p>
            <a:pPr indent="-361950" lvl="0" marL="457200" marR="0" rtl="0" algn="l">
              <a:lnSpc>
                <a:spcPct val="100000"/>
              </a:lnSpc>
              <a:spcBef>
                <a:spcPts val="0"/>
              </a:spcBef>
              <a:spcAft>
                <a:spcPts val="0"/>
              </a:spcAft>
              <a:buClr>
                <a:srgbClr val="666666"/>
              </a:buClr>
              <a:buSzPts val="2100"/>
              <a:buFont typeface="Source Sans Pro"/>
              <a:buChar char="●"/>
            </a:pPr>
            <a:r>
              <a:rPr b="0" i="0" lang="en" sz="2100" u="none" cap="none" strike="noStrike">
                <a:solidFill>
                  <a:srgbClr val="666666"/>
                </a:solidFill>
                <a:latin typeface="Source Sans Pro"/>
                <a:ea typeface="Source Sans Pro"/>
                <a:cs typeface="Source Sans Pro"/>
                <a:sym typeface="Source Sans Pro"/>
              </a:rPr>
              <a:t>When you visit city agencies </a:t>
            </a:r>
            <a:r>
              <a:rPr b="1" i="0" lang="en" sz="2100" u="none" cap="none" strike="noStrike">
                <a:solidFill>
                  <a:srgbClr val="666666"/>
                </a:solidFill>
                <a:latin typeface="Source Sans Pro"/>
                <a:ea typeface="Source Sans Pro"/>
                <a:cs typeface="Source Sans Pro"/>
                <a:sym typeface="Source Sans Pro"/>
              </a:rPr>
              <a:t>look for translation/interpretation signs or notes. </a:t>
            </a:r>
            <a:endParaRPr b="1" i="0" sz="2100" u="none" cap="none" strike="noStrike">
              <a:solidFill>
                <a:srgbClr val="666666"/>
              </a:solidFill>
              <a:latin typeface="Source Sans Pro"/>
              <a:ea typeface="Source Sans Pro"/>
              <a:cs typeface="Source Sans Pro"/>
              <a:sym typeface="Source Sans Pro"/>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666666"/>
              </a:solidFill>
              <a:latin typeface="Source Sans Pro"/>
              <a:ea typeface="Source Sans Pro"/>
              <a:cs typeface="Source Sans Pro"/>
              <a:sym typeface="Source Sans Pro"/>
            </a:endParaRPr>
          </a:p>
          <a:p>
            <a:pPr indent="-361950" lvl="0" marL="457200" marR="0" rtl="0" algn="l">
              <a:lnSpc>
                <a:spcPct val="100000"/>
              </a:lnSpc>
              <a:spcBef>
                <a:spcPts val="0"/>
              </a:spcBef>
              <a:spcAft>
                <a:spcPts val="0"/>
              </a:spcAft>
              <a:buClr>
                <a:srgbClr val="666666"/>
              </a:buClr>
              <a:buSzPts val="2100"/>
              <a:buFont typeface="Source Sans Pro"/>
              <a:buChar char="●"/>
            </a:pPr>
            <a:r>
              <a:rPr b="0" i="0" lang="en" sz="2100" u="none" cap="none" strike="noStrike">
                <a:solidFill>
                  <a:srgbClr val="666666"/>
                </a:solidFill>
                <a:latin typeface="Source Sans Pro"/>
                <a:ea typeface="Source Sans Pro"/>
                <a:cs typeface="Source Sans Pro"/>
                <a:sym typeface="Source Sans Pro"/>
              </a:rPr>
              <a:t>Request to use the </a:t>
            </a:r>
            <a:r>
              <a:rPr b="1" i="0" lang="en" sz="2100" u="none" cap="none" strike="noStrike">
                <a:solidFill>
                  <a:srgbClr val="666666"/>
                </a:solidFill>
                <a:latin typeface="Source Sans Pro"/>
                <a:ea typeface="Source Sans Pro"/>
                <a:cs typeface="Source Sans Pro"/>
                <a:sym typeface="Source Sans Pro"/>
              </a:rPr>
              <a:t>language line/phone interpretation</a:t>
            </a:r>
            <a:r>
              <a:rPr b="0" i="0" lang="en" sz="2100" u="none" cap="none" strike="noStrike">
                <a:solidFill>
                  <a:srgbClr val="666666"/>
                </a:solidFill>
                <a:latin typeface="Source Sans Pro"/>
                <a:ea typeface="Source Sans Pro"/>
                <a:cs typeface="Source Sans Pro"/>
                <a:sym typeface="Source Sans Pro"/>
              </a:rPr>
              <a:t> if there are no qualified interpreters or bilingual staff on site</a:t>
            </a:r>
            <a:endParaRPr b="0" i="0" sz="2100" u="none" cap="none" strike="noStrike">
              <a:solidFill>
                <a:srgbClr val="666666"/>
              </a:solidFill>
              <a:latin typeface="Source Sans Pro"/>
              <a:ea typeface="Source Sans Pro"/>
              <a:cs typeface="Source Sans Pro"/>
              <a:sym typeface="Source Sans Pro"/>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666666"/>
              </a:solidFill>
              <a:latin typeface="Source Sans Pro"/>
              <a:ea typeface="Source Sans Pro"/>
              <a:cs typeface="Source Sans Pro"/>
              <a:sym typeface="Source Sans Pro"/>
            </a:endParaRPr>
          </a:p>
          <a:p>
            <a:pPr indent="-361950" lvl="0" marL="457200" marR="0" rtl="0" algn="l">
              <a:lnSpc>
                <a:spcPct val="100000"/>
              </a:lnSpc>
              <a:spcBef>
                <a:spcPts val="0"/>
              </a:spcBef>
              <a:spcAft>
                <a:spcPts val="0"/>
              </a:spcAft>
              <a:buClr>
                <a:srgbClr val="666666"/>
              </a:buClr>
              <a:buSzPts val="2100"/>
              <a:buFont typeface="Source Sans Pro"/>
              <a:buChar char="●"/>
            </a:pPr>
            <a:r>
              <a:rPr b="0" i="0" lang="en" sz="2100" u="none" cap="none" strike="noStrike">
                <a:solidFill>
                  <a:srgbClr val="666666"/>
                </a:solidFill>
                <a:latin typeface="Source Sans Pro"/>
                <a:ea typeface="Source Sans Pro"/>
                <a:cs typeface="Source Sans Pro"/>
                <a:sym typeface="Source Sans Pro"/>
              </a:rPr>
              <a:t>You </a:t>
            </a:r>
            <a:r>
              <a:rPr b="1" i="0" lang="en" sz="2100" u="none" cap="none" strike="noStrike">
                <a:solidFill>
                  <a:srgbClr val="666666"/>
                </a:solidFill>
                <a:latin typeface="Source Sans Pro"/>
                <a:ea typeface="Source Sans Pro"/>
                <a:cs typeface="Source Sans Pro"/>
                <a:sym typeface="Source Sans Pro"/>
              </a:rPr>
              <a:t>can complain</a:t>
            </a:r>
            <a:r>
              <a:rPr b="0" i="0" lang="en" sz="2100" u="none" cap="none" strike="noStrike">
                <a:solidFill>
                  <a:srgbClr val="666666"/>
                </a:solidFill>
                <a:latin typeface="Source Sans Pro"/>
                <a:ea typeface="Source Sans Pro"/>
                <a:cs typeface="Source Sans Pro"/>
                <a:sym typeface="Source Sans Pro"/>
              </a:rPr>
              <a:t> if you are not offered any form of Language Access</a:t>
            </a:r>
            <a:endParaRPr b="0" i="0" sz="2100" u="none" cap="none" strike="noStrike">
              <a:solidFill>
                <a:srgbClr val="666666"/>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t/>
            </a:r>
            <a:endParaRPr b="0" i="0" sz="2100" u="none" cap="none" strike="noStrike">
              <a:solidFill>
                <a:srgbClr val="666666"/>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666666"/>
              </a:solidFill>
              <a:latin typeface="Source Sans Pro"/>
              <a:ea typeface="Source Sans Pro"/>
              <a:cs typeface="Source Sans Pro"/>
              <a:sym typeface="Source Sans Pro"/>
            </a:endParaRPr>
          </a:p>
        </p:txBody>
      </p:sp>
      <p:cxnSp>
        <p:nvCxnSpPr>
          <p:cNvPr id="193" name="Google Shape;193;p32"/>
          <p:cNvCxnSpPr/>
          <p:nvPr/>
        </p:nvCxnSpPr>
        <p:spPr>
          <a:xfrm>
            <a:off x="1541675" y="1763066"/>
            <a:ext cx="2646600" cy="8400"/>
          </a:xfrm>
          <a:prstGeom prst="straightConnector1">
            <a:avLst/>
          </a:prstGeom>
          <a:noFill/>
          <a:ln cap="flat" cmpd="sng" w="9525">
            <a:solidFill>
              <a:schemeClr val="accent2"/>
            </a:solidFill>
            <a:prstDash val="solid"/>
            <a:round/>
            <a:headEnd len="sm" w="sm" type="none"/>
            <a:tailEnd len="med" w="med" type="triangle"/>
          </a:ln>
        </p:spPr>
      </p:cxnSp>
      <p:cxnSp>
        <p:nvCxnSpPr>
          <p:cNvPr id="194" name="Google Shape;194;p32"/>
          <p:cNvCxnSpPr/>
          <p:nvPr/>
        </p:nvCxnSpPr>
        <p:spPr>
          <a:xfrm flipH="1" rot="10800000">
            <a:off x="1541675" y="3044050"/>
            <a:ext cx="2689500" cy="15600"/>
          </a:xfrm>
          <a:prstGeom prst="straightConnector1">
            <a:avLst/>
          </a:prstGeom>
          <a:noFill/>
          <a:ln cap="flat" cmpd="sng" w="9525">
            <a:solidFill>
              <a:schemeClr val="accent2"/>
            </a:solidFill>
            <a:prstDash val="solid"/>
            <a:round/>
            <a:headEnd len="sm" w="sm" type="none"/>
            <a:tailEnd len="med" w="med" type="triangle"/>
          </a:ln>
        </p:spPr>
      </p:cxnSp>
      <p:sp>
        <p:nvSpPr>
          <p:cNvPr id="195" name="Google Shape;195;p32"/>
          <p:cNvSpPr txBox="1"/>
          <p:nvPr/>
        </p:nvSpPr>
        <p:spPr>
          <a:xfrm>
            <a:off x="-25" y="0"/>
            <a:ext cx="9144000" cy="4905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sp>
        <p:nvSpPr>
          <p:cNvPr id="196" name="Google Shape;196;p32"/>
          <p:cNvSpPr txBox="1"/>
          <p:nvPr/>
        </p:nvSpPr>
        <p:spPr>
          <a:xfrm>
            <a:off x="0" y="4653000"/>
            <a:ext cx="9144000" cy="490500"/>
          </a:xfrm>
          <a:prstGeom prst="rect">
            <a:avLst/>
          </a:prstGeom>
          <a:solidFill>
            <a:schemeClr val="accen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b="3142" l="6863" r="6262" t="3841"/>
          <a:stretch/>
        </p:blipFill>
        <p:spPr>
          <a:xfrm>
            <a:off x="109875" y="106425"/>
            <a:ext cx="3558324" cy="4930650"/>
          </a:xfrm>
          <a:prstGeom prst="rect">
            <a:avLst/>
          </a:prstGeom>
          <a:noFill/>
          <a:ln>
            <a:noFill/>
          </a:ln>
        </p:spPr>
      </p:pic>
      <p:pic>
        <p:nvPicPr>
          <p:cNvPr id="202" name="Google Shape;202;p33"/>
          <p:cNvPicPr preferRelativeResize="0"/>
          <p:nvPr/>
        </p:nvPicPr>
        <p:blipFill rotWithShape="1">
          <a:blip r:embed="rId4">
            <a:alphaModFix/>
          </a:blip>
          <a:srcRect b="12360" l="0" r="0" t="16514"/>
          <a:stretch/>
        </p:blipFill>
        <p:spPr>
          <a:xfrm>
            <a:off x="3658375" y="-12"/>
            <a:ext cx="2735600" cy="1231512"/>
          </a:xfrm>
          <a:prstGeom prst="rect">
            <a:avLst/>
          </a:prstGeom>
          <a:noFill/>
          <a:ln>
            <a:noFill/>
          </a:ln>
        </p:spPr>
      </p:pic>
      <p:pic>
        <p:nvPicPr>
          <p:cNvPr id="203" name="Google Shape;203;p33"/>
          <p:cNvPicPr preferRelativeResize="0"/>
          <p:nvPr/>
        </p:nvPicPr>
        <p:blipFill rotWithShape="1">
          <a:blip r:embed="rId5">
            <a:alphaModFix/>
          </a:blip>
          <a:srcRect b="0" l="0" r="0" t="0"/>
          <a:stretch/>
        </p:blipFill>
        <p:spPr>
          <a:xfrm>
            <a:off x="3736749" y="1377925"/>
            <a:ext cx="2516325" cy="1437900"/>
          </a:xfrm>
          <a:prstGeom prst="rect">
            <a:avLst/>
          </a:prstGeom>
          <a:noFill/>
          <a:ln>
            <a:noFill/>
          </a:ln>
        </p:spPr>
      </p:pic>
      <p:pic>
        <p:nvPicPr>
          <p:cNvPr id="204" name="Google Shape;204;p33"/>
          <p:cNvPicPr preferRelativeResize="0"/>
          <p:nvPr/>
        </p:nvPicPr>
        <p:blipFill rotWithShape="1">
          <a:blip r:embed="rId6">
            <a:alphaModFix/>
          </a:blip>
          <a:srcRect b="0" l="0" r="0" t="0"/>
          <a:stretch/>
        </p:blipFill>
        <p:spPr>
          <a:xfrm>
            <a:off x="3736750" y="2895875"/>
            <a:ext cx="3735186" cy="2247625"/>
          </a:xfrm>
          <a:prstGeom prst="rect">
            <a:avLst/>
          </a:prstGeom>
          <a:noFill/>
          <a:ln>
            <a:noFill/>
          </a:ln>
        </p:spPr>
      </p:pic>
      <p:pic>
        <p:nvPicPr>
          <p:cNvPr id="205" name="Google Shape;205;p33"/>
          <p:cNvPicPr preferRelativeResize="0"/>
          <p:nvPr/>
        </p:nvPicPr>
        <p:blipFill rotWithShape="1">
          <a:blip r:embed="rId7">
            <a:alphaModFix/>
          </a:blip>
          <a:srcRect b="0" l="0" r="0" t="0"/>
          <a:stretch/>
        </p:blipFill>
        <p:spPr>
          <a:xfrm>
            <a:off x="6321624" y="1009867"/>
            <a:ext cx="2822375" cy="18059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0" y="0"/>
            <a:ext cx="9144000" cy="999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2900">
                <a:solidFill>
                  <a:srgbClr val="FFFFFF"/>
                </a:solidFill>
              </a:rPr>
              <a:t>When you enter a DC Gov. Agency, employees of covered entities are expected to:</a:t>
            </a:r>
            <a:endParaRPr sz="2900">
              <a:solidFill>
                <a:srgbClr val="FFFFFF"/>
              </a:solidFill>
            </a:endParaRPr>
          </a:p>
          <a:p>
            <a:pPr indent="0" lvl="0" marL="0" rtl="0" algn="l">
              <a:lnSpc>
                <a:spcPct val="100000"/>
              </a:lnSpc>
              <a:spcBef>
                <a:spcPts val="0"/>
              </a:spcBef>
              <a:spcAft>
                <a:spcPts val="0"/>
              </a:spcAft>
              <a:buSzPts val="3000"/>
              <a:buNone/>
            </a:pPr>
            <a:r>
              <a:t/>
            </a:r>
            <a:endParaRPr>
              <a:solidFill>
                <a:srgbClr val="000000"/>
              </a:solidFill>
            </a:endParaRPr>
          </a:p>
        </p:txBody>
      </p:sp>
      <p:sp>
        <p:nvSpPr>
          <p:cNvPr id="211" name="Google Shape;211;p34"/>
          <p:cNvSpPr txBox="1"/>
          <p:nvPr>
            <p:ph idx="1" type="body"/>
          </p:nvPr>
        </p:nvSpPr>
        <p:spPr>
          <a:xfrm>
            <a:off x="505600" y="1401825"/>
            <a:ext cx="7890000" cy="2687700"/>
          </a:xfrm>
          <a:prstGeom prst="rect">
            <a:avLst/>
          </a:prstGeom>
          <a:no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SzPts val="2200"/>
              <a:buChar char="❏"/>
            </a:pPr>
            <a:r>
              <a:rPr lang="en" sz="2200"/>
              <a:t>Greet you appropriately </a:t>
            </a:r>
            <a:endParaRPr sz="2200"/>
          </a:p>
          <a:p>
            <a:pPr indent="-368300" lvl="0" marL="457200" rtl="0" algn="l">
              <a:lnSpc>
                <a:spcPct val="100000"/>
              </a:lnSpc>
              <a:spcBef>
                <a:spcPts val="0"/>
              </a:spcBef>
              <a:spcAft>
                <a:spcPts val="0"/>
              </a:spcAft>
              <a:buSzPts val="2200"/>
              <a:buChar char="❏"/>
            </a:pPr>
            <a:r>
              <a:rPr lang="en" sz="2200"/>
              <a:t>Be prepared to assist you (trained on language access)</a:t>
            </a:r>
            <a:endParaRPr sz="2200"/>
          </a:p>
          <a:p>
            <a:pPr indent="-368300" lvl="0" marL="457200" rtl="0" algn="l">
              <a:lnSpc>
                <a:spcPct val="100000"/>
              </a:lnSpc>
              <a:spcBef>
                <a:spcPts val="0"/>
              </a:spcBef>
              <a:spcAft>
                <a:spcPts val="0"/>
              </a:spcAft>
              <a:buSzPts val="2200"/>
              <a:buChar char="❏"/>
            </a:pPr>
            <a:r>
              <a:rPr lang="en" sz="2200"/>
              <a:t>Use tools/resources to identify the language being spoken</a:t>
            </a:r>
            <a:endParaRPr sz="2200"/>
          </a:p>
          <a:p>
            <a:pPr indent="-368300" lvl="0" marL="457200" rtl="0" algn="l">
              <a:lnSpc>
                <a:spcPct val="100000"/>
              </a:lnSpc>
              <a:spcBef>
                <a:spcPts val="0"/>
              </a:spcBef>
              <a:spcAft>
                <a:spcPts val="0"/>
              </a:spcAft>
              <a:buSzPts val="2200"/>
              <a:buChar char="❏"/>
            </a:pPr>
            <a:r>
              <a:rPr lang="en" sz="2200"/>
              <a:t>Remain calm, patient and professional at all times</a:t>
            </a:r>
            <a:endParaRPr sz="2200"/>
          </a:p>
          <a:p>
            <a:pPr indent="-368300" lvl="0" marL="457200" rtl="0" algn="l">
              <a:lnSpc>
                <a:spcPct val="100000"/>
              </a:lnSpc>
              <a:spcBef>
                <a:spcPts val="0"/>
              </a:spcBef>
              <a:spcAft>
                <a:spcPts val="0"/>
              </a:spcAft>
              <a:buSzPts val="2200"/>
              <a:buChar char="❏"/>
            </a:pPr>
            <a:r>
              <a:rPr lang="en" sz="2200"/>
              <a:t>Provide assistance to you in the order which you arrived</a:t>
            </a:r>
            <a:endParaRPr sz="2200"/>
          </a:p>
          <a:p>
            <a:pPr indent="-368300" lvl="0" marL="457200" rtl="0" algn="l">
              <a:lnSpc>
                <a:spcPct val="100000"/>
              </a:lnSpc>
              <a:spcBef>
                <a:spcPts val="0"/>
              </a:spcBef>
              <a:spcAft>
                <a:spcPts val="0"/>
              </a:spcAft>
              <a:buSzPts val="2200"/>
              <a:buChar char="❏"/>
            </a:pPr>
            <a:r>
              <a:rPr lang="en" sz="2200"/>
              <a:t>Use translation or interpretation resources to respond appropriately to you and your needs</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Language Access in times of Emergency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36"/>
          <p:cNvPicPr preferRelativeResize="0"/>
          <p:nvPr/>
        </p:nvPicPr>
        <p:blipFill rotWithShape="1">
          <a:blip r:embed="rId3">
            <a:alphaModFix/>
          </a:blip>
          <a:srcRect b="0" l="0" r="0" t="0"/>
          <a:stretch/>
        </p:blipFill>
        <p:spPr>
          <a:xfrm>
            <a:off x="152400" y="251250"/>
            <a:ext cx="8839198" cy="46410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0" y="0"/>
            <a:ext cx="9144000" cy="751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solidFill>
                  <a:srgbClr val="FFFFFF"/>
                </a:solidFill>
              </a:rPr>
              <a:t>COVID-19 Resources in multiple languages:</a:t>
            </a:r>
            <a:endParaRPr sz="2900">
              <a:solidFill>
                <a:srgbClr val="FFFFFF"/>
              </a:solidFill>
            </a:endParaRPr>
          </a:p>
          <a:p>
            <a:pPr indent="0" lvl="0" marL="0" rtl="0" algn="l">
              <a:lnSpc>
                <a:spcPct val="100000"/>
              </a:lnSpc>
              <a:spcBef>
                <a:spcPts val="0"/>
              </a:spcBef>
              <a:spcAft>
                <a:spcPts val="0"/>
              </a:spcAft>
              <a:buSzPts val="3000"/>
              <a:buNone/>
            </a:pPr>
            <a:r>
              <a:t/>
            </a:r>
            <a:endParaRPr>
              <a:solidFill>
                <a:srgbClr val="000000"/>
              </a:solidFill>
            </a:endParaRPr>
          </a:p>
        </p:txBody>
      </p:sp>
      <p:sp>
        <p:nvSpPr>
          <p:cNvPr id="227" name="Google Shape;227;p37"/>
          <p:cNvSpPr txBox="1"/>
          <p:nvPr>
            <p:ph idx="1" type="body"/>
          </p:nvPr>
        </p:nvSpPr>
        <p:spPr>
          <a:xfrm>
            <a:off x="505600" y="1227900"/>
            <a:ext cx="7890000" cy="337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1900"/>
              <a:t>DC Mayor’s Coronavirus page: </a:t>
            </a:r>
            <a:r>
              <a:rPr lang="en" sz="1600" u="sng">
                <a:solidFill>
                  <a:schemeClr val="hlink"/>
                </a:solidFill>
                <a:hlinkClick r:id="rId3"/>
              </a:rPr>
              <a:t>https://coronavirus.dc.gov/</a:t>
            </a:r>
            <a:endParaRPr sz="2700"/>
          </a:p>
          <a:p>
            <a:pPr indent="0" lvl="0" marL="0" rtl="0" algn="l">
              <a:lnSpc>
                <a:spcPct val="100000"/>
              </a:lnSpc>
              <a:spcBef>
                <a:spcPts val="800"/>
              </a:spcBef>
              <a:spcAft>
                <a:spcPts val="0"/>
              </a:spcAft>
              <a:buSzPts val="1800"/>
              <a:buNone/>
            </a:pPr>
            <a:r>
              <a:rPr lang="en" sz="1900"/>
              <a:t>Ethiopian Community Center COVID-19 Resources page: </a:t>
            </a:r>
            <a:r>
              <a:rPr lang="en" sz="1900" u="sng">
                <a:solidFill>
                  <a:schemeClr val="hlink"/>
                </a:solidFill>
                <a:hlinkClick r:id="rId4"/>
              </a:rPr>
              <a:t>https://www.ethiopiancommunitydc.org/covid19-resources</a:t>
            </a:r>
            <a:endParaRPr sz="1900"/>
          </a:p>
          <a:p>
            <a:pPr indent="0" lvl="0" marL="457200" rtl="0" algn="l">
              <a:lnSpc>
                <a:spcPct val="100000"/>
              </a:lnSpc>
              <a:spcBef>
                <a:spcPts val="800"/>
              </a:spcBef>
              <a:spcAft>
                <a:spcPts val="0"/>
              </a:spcAft>
              <a:buSzPts val="1800"/>
              <a:buNone/>
            </a:pPr>
            <a:r>
              <a:rPr lang="en" sz="1900"/>
              <a:t>Food Access, Unemployment Insurance and PUA, DCPS resources, etc</a:t>
            </a:r>
            <a:endParaRPr sz="1900"/>
          </a:p>
          <a:p>
            <a:pPr indent="0" lvl="0" marL="457200" rtl="0" algn="l">
              <a:lnSpc>
                <a:spcPct val="100000"/>
              </a:lnSpc>
              <a:spcBef>
                <a:spcPts val="800"/>
              </a:spcBef>
              <a:spcAft>
                <a:spcPts val="0"/>
              </a:spcAft>
              <a:buSzPts val="1800"/>
              <a:buNone/>
            </a:pPr>
            <a:r>
              <a:rPr lang="en" sz="1900"/>
              <a:t>Fresh Produce distribution at Mariam Church (</a:t>
            </a:r>
            <a:r>
              <a:rPr lang="en" sz="1900">
                <a:solidFill>
                  <a:schemeClr val="accent5"/>
                </a:solidFill>
              </a:rPr>
              <a:t>1350 Buchanan St NW</a:t>
            </a:r>
            <a:r>
              <a:rPr lang="en" sz="1900"/>
              <a:t>) every Friday at  12:00pm - </a:t>
            </a:r>
            <a:r>
              <a:rPr lang="en" sz="1100">
                <a:solidFill>
                  <a:srgbClr val="222222"/>
                </a:solidFill>
                <a:highlight>
                  <a:srgbClr val="FFFFFF"/>
                </a:highlight>
                <a:latin typeface="Arial"/>
                <a:ea typeface="Arial"/>
                <a:cs typeface="Arial"/>
                <a:sym typeface="Arial"/>
              </a:rPr>
              <a:t> </a:t>
            </a:r>
            <a:r>
              <a:rPr lang="en" sz="1900">
                <a:solidFill>
                  <a:schemeClr val="accent5"/>
                </a:solidFill>
              </a:rPr>
              <a:t>202-726-4115</a:t>
            </a:r>
            <a:r>
              <a:rPr lang="en" sz="1900"/>
              <a:t> </a:t>
            </a:r>
            <a:endParaRPr sz="1900"/>
          </a:p>
          <a:p>
            <a:pPr indent="0" lvl="0" marL="457200" rtl="0" algn="l">
              <a:lnSpc>
                <a:spcPct val="100000"/>
              </a:lnSpc>
              <a:spcBef>
                <a:spcPts val="800"/>
              </a:spcBef>
              <a:spcAft>
                <a:spcPts val="0"/>
              </a:spcAft>
              <a:buSzPts val="1800"/>
              <a:buNone/>
            </a:pPr>
            <a:r>
              <a:rPr lang="en" sz="1700" u="sng">
                <a:solidFill>
                  <a:schemeClr val="hlink"/>
                </a:solidFill>
                <a:hlinkClick r:id="rId5"/>
              </a:rPr>
              <a:t>CDC Print Resources in Various Languages</a:t>
            </a:r>
            <a:r>
              <a:rPr lang="en" sz="1700"/>
              <a:t> </a:t>
            </a:r>
            <a:endParaRPr sz="1900"/>
          </a:p>
          <a:p>
            <a:pPr indent="0" lvl="0" marL="457200" rtl="0" algn="l">
              <a:lnSpc>
                <a:spcPct val="100000"/>
              </a:lnSpc>
              <a:spcBef>
                <a:spcPts val="800"/>
              </a:spcBef>
              <a:spcAft>
                <a:spcPts val="0"/>
              </a:spcAft>
              <a:buClr>
                <a:schemeClr val="dk2"/>
              </a:buClr>
              <a:buSzPts val="1100"/>
              <a:buFont typeface="Arial"/>
              <a:buNone/>
            </a:pPr>
            <a:r>
              <a:rPr lang="en" sz="1700" u="sng">
                <a:solidFill>
                  <a:schemeClr val="hlink"/>
                </a:solidFill>
                <a:hlinkClick r:id="rId6"/>
              </a:rPr>
              <a:t>Washington DC Domestic Violence Court Forms</a:t>
            </a:r>
            <a:endParaRPr sz="1700"/>
          </a:p>
          <a:p>
            <a:pPr indent="0" lvl="0" marL="457200" rtl="0" algn="l">
              <a:lnSpc>
                <a:spcPct val="100000"/>
              </a:lnSpc>
              <a:spcBef>
                <a:spcPts val="800"/>
              </a:spcBef>
              <a:spcAft>
                <a:spcPts val="0"/>
              </a:spcAft>
              <a:buClr>
                <a:schemeClr val="dk2"/>
              </a:buClr>
              <a:buSzPts val="1100"/>
              <a:buFont typeface="Arial"/>
              <a:buNone/>
            </a:pPr>
            <a:r>
              <a:rPr lang="en" sz="1700" u="sng">
                <a:solidFill>
                  <a:schemeClr val="hlink"/>
                </a:solidFill>
                <a:hlinkClick r:id="rId7"/>
              </a:rPr>
              <a:t>A Round-Up of Multilingual Resources on COVID-19</a:t>
            </a:r>
            <a:endParaRPr sz="1700"/>
          </a:p>
          <a:p>
            <a:pPr indent="0" lvl="0" marL="0" rtl="0" algn="l">
              <a:lnSpc>
                <a:spcPct val="100000"/>
              </a:lnSpc>
              <a:spcBef>
                <a:spcPts val="800"/>
              </a:spcBef>
              <a:spcAft>
                <a:spcPts val="0"/>
              </a:spcAft>
              <a:buClr>
                <a:schemeClr val="dk2"/>
              </a:buClr>
              <a:buSzPts val="1100"/>
              <a:buFont typeface="Arial"/>
              <a:buNone/>
            </a:pPr>
            <a:r>
              <a:t/>
            </a:r>
            <a:endParaRPr sz="1900"/>
          </a:p>
          <a:p>
            <a:pPr indent="0" lvl="0" marL="0" rtl="0" algn="l">
              <a:lnSpc>
                <a:spcPct val="100000"/>
              </a:lnSpc>
              <a:spcBef>
                <a:spcPts val="800"/>
              </a:spcBef>
              <a:spcAft>
                <a:spcPts val="800"/>
              </a:spcAft>
              <a:buSzPts val="1800"/>
              <a:buNone/>
            </a:pPr>
            <a:r>
              <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Filing a Language Access Complaint</a:t>
            </a:r>
            <a:endParaRPr/>
          </a:p>
        </p:txBody>
      </p:sp>
      <p:sp>
        <p:nvSpPr>
          <p:cNvPr id="233" name="Google Shape;233;p38"/>
          <p:cNvSpPr txBox="1"/>
          <p:nvPr/>
        </p:nvSpPr>
        <p:spPr>
          <a:xfrm>
            <a:off x="1133700" y="3069550"/>
            <a:ext cx="6876600" cy="14655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D9D9D9"/>
              </a:buClr>
              <a:buSzPts val="1900"/>
              <a:buFont typeface="Source Sans Pro"/>
              <a:buChar char="●"/>
            </a:pPr>
            <a:r>
              <a:rPr b="0" i="0" lang="en" sz="1900" u="none" cap="none" strike="noStrike">
                <a:solidFill>
                  <a:srgbClr val="D9D9D9"/>
                </a:solidFill>
                <a:latin typeface="Source Sans Pro"/>
                <a:ea typeface="Source Sans Pro"/>
                <a:cs typeface="Source Sans Pro"/>
                <a:sym typeface="Source Sans Pro"/>
              </a:rPr>
              <a:t>Keeps a record and complaints make the law work for us</a:t>
            </a:r>
            <a:endParaRPr b="0" i="0" sz="1900" u="none" cap="none" strike="noStrike">
              <a:solidFill>
                <a:srgbClr val="D9D9D9"/>
              </a:solidFill>
              <a:latin typeface="Source Sans Pro"/>
              <a:ea typeface="Source Sans Pro"/>
              <a:cs typeface="Source Sans Pro"/>
              <a:sym typeface="Source Sans Pro"/>
            </a:endParaRPr>
          </a:p>
          <a:p>
            <a:pPr indent="-349250" lvl="0" marL="457200" marR="0" rtl="0" algn="l">
              <a:lnSpc>
                <a:spcPct val="100000"/>
              </a:lnSpc>
              <a:spcBef>
                <a:spcPts val="0"/>
              </a:spcBef>
              <a:spcAft>
                <a:spcPts val="0"/>
              </a:spcAft>
              <a:buClr>
                <a:srgbClr val="D9D9D9"/>
              </a:buClr>
              <a:buSzPts val="1900"/>
              <a:buFont typeface="Source Sans Pro"/>
              <a:buChar char="●"/>
            </a:pPr>
            <a:r>
              <a:rPr b="0" i="0" lang="en" sz="1900" u="none" cap="none" strike="noStrike">
                <a:solidFill>
                  <a:srgbClr val="D9D9D9"/>
                </a:solidFill>
                <a:latin typeface="Source Sans Pro"/>
                <a:ea typeface="Source Sans Pro"/>
                <a:cs typeface="Source Sans Pro"/>
                <a:sym typeface="Source Sans Pro"/>
              </a:rPr>
              <a:t>Complaints can produce meaningful changes in how the government serves us</a:t>
            </a:r>
            <a:endParaRPr b="0" i="0" sz="1900" u="none" cap="none" strike="noStrike">
              <a:solidFill>
                <a:srgbClr val="D9D9D9"/>
              </a:solidFill>
              <a:latin typeface="Source Sans Pro"/>
              <a:ea typeface="Source Sans Pro"/>
              <a:cs typeface="Source Sans Pro"/>
              <a:sym typeface="Source Sans Pro"/>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D9D9D9"/>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0" y="0"/>
            <a:ext cx="9144000" cy="674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900">
                <a:solidFill>
                  <a:srgbClr val="FFFFFF"/>
                </a:solidFill>
              </a:rPr>
              <a:t>Who can file complaints and who reviews it?</a:t>
            </a:r>
            <a:endParaRPr sz="2900">
              <a:solidFill>
                <a:srgbClr val="FFFFFF"/>
              </a:solidFill>
            </a:endParaRPr>
          </a:p>
          <a:p>
            <a:pPr indent="0" lvl="0" marL="0" rtl="0" algn="l">
              <a:lnSpc>
                <a:spcPct val="100000"/>
              </a:lnSpc>
              <a:spcBef>
                <a:spcPts val="0"/>
              </a:spcBef>
              <a:spcAft>
                <a:spcPts val="0"/>
              </a:spcAft>
              <a:buSzPts val="3000"/>
              <a:buNone/>
            </a:pPr>
            <a:r>
              <a:t/>
            </a:r>
            <a:endParaRPr sz="2900">
              <a:solidFill>
                <a:srgbClr val="FFFFFF"/>
              </a:solidFill>
            </a:endParaRPr>
          </a:p>
          <a:p>
            <a:pPr indent="0" lvl="0" marL="0" rtl="0" algn="l">
              <a:lnSpc>
                <a:spcPct val="100000"/>
              </a:lnSpc>
              <a:spcBef>
                <a:spcPts val="0"/>
              </a:spcBef>
              <a:spcAft>
                <a:spcPts val="0"/>
              </a:spcAft>
              <a:buSzPts val="3000"/>
              <a:buNone/>
            </a:pPr>
            <a:r>
              <a:t/>
            </a:r>
            <a:endParaRPr sz="2900">
              <a:solidFill>
                <a:srgbClr val="FFFFFF"/>
              </a:solidFill>
            </a:endParaRPr>
          </a:p>
          <a:p>
            <a:pPr indent="0" lvl="0" marL="0" rtl="0" algn="l">
              <a:lnSpc>
                <a:spcPct val="100000"/>
              </a:lnSpc>
              <a:spcBef>
                <a:spcPts val="0"/>
              </a:spcBef>
              <a:spcAft>
                <a:spcPts val="0"/>
              </a:spcAft>
              <a:buSzPts val="3000"/>
              <a:buNone/>
            </a:pPr>
            <a:r>
              <a:t/>
            </a:r>
            <a:endParaRPr>
              <a:solidFill>
                <a:srgbClr val="000000"/>
              </a:solidFill>
            </a:endParaRPr>
          </a:p>
        </p:txBody>
      </p:sp>
      <p:sp>
        <p:nvSpPr>
          <p:cNvPr id="239" name="Google Shape;239;p39"/>
          <p:cNvSpPr txBox="1"/>
          <p:nvPr>
            <p:ph idx="1" type="body"/>
          </p:nvPr>
        </p:nvSpPr>
        <p:spPr>
          <a:xfrm>
            <a:off x="538500" y="776700"/>
            <a:ext cx="7890000" cy="210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sz="1600"/>
              <a:t>Any resident of the district</a:t>
            </a:r>
            <a:r>
              <a:rPr lang="en" sz="1600"/>
              <a:t> can file a Language Access complaint, especially of covered agencies (entities)</a:t>
            </a:r>
            <a:endParaRPr sz="1600"/>
          </a:p>
          <a:p>
            <a:pPr indent="-317500" lvl="0" marL="457200" rtl="0" algn="l">
              <a:lnSpc>
                <a:spcPct val="100000"/>
              </a:lnSpc>
              <a:spcBef>
                <a:spcPts val="800"/>
              </a:spcBef>
              <a:spcAft>
                <a:spcPts val="0"/>
              </a:spcAft>
              <a:buSzPts val="1400"/>
              <a:buChar char="●"/>
            </a:pPr>
            <a:r>
              <a:rPr b="1" lang="en" sz="1400"/>
              <a:t>Covered entities:</a:t>
            </a:r>
            <a:r>
              <a:rPr lang="en" sz="1400"/>
              <a:t>  The Act designates 39 agencies as covered entities with major public contact and constitutes a threshold of 3% or 500 individuals (whichever is less) of the population served or encountered or likely to be served or encountered by the entity.</a:t>
            </a:r>
            <a:endParaRPr sz="1400"/>
          </a:p>
          <a:p>
            <a:pPr indent="0" lvl="0" marL="0" rtl="0" algn="l">
              <a:lnSpc>
                <a:spcPct val="100000"/>
              </a:lnSpc>
              <a:spcBef>
                <a:spcPts val="800"/>
              </a:spcBef>
              <a:spcAft>
                <a:spcPts val="0"/>
              </a:spcAft>
              <a:buClr>
                <a:schemeClr val="dk2"/>
              </a:buClr>
              <a:buSzPts val="1100"/>
              <a:buFont typeface="Arial"/>
              <a:buNone/>
            </a:pPr>
            <a:r>
              <a:rPr lang="en" sz="1600"/>
              <a:t>DC Office of Human Rights is in charge of reviewing and addressing the complaint</a:t>
            </a:r>
            <a:endParaRPr sz="1600"/>
          </a:p>
          <a:p>
            <a:pPr indent="0" lvl="0" marL="0" rtl="0" algn="l">
              <a:lnSpc>
                <a:spcPct val="100000"/>
              </a:lnSpc>
              <a:spcBef>
                <a:spcPts val="800"/>
              </a:spcBef>
              <a:spcAft>
                <a:spcPts val="0"/>
              </a:spcAft>
              <a:buSzPts val="1800"/>
              <a:buNone/>
            </a:pPr>
            <a:r>
              <a:rPr lang="en" sz="1600"/>
              <a:t>You can get assistance to help you file a complaint:</a:t>
            </a:r>
            <a:endParaRPr sz="1600"/>
          </a:p>
          <a:p>
            <a:pPr indent="0" lvl="0" marL="0" rtl="0" algn="l">
              <a:lnSpc>
                <a:spcPct val="100000"/>
              </a:lnSpc>
              <a:spcBef>
                <a:spcPts val="800"/>
              </a:spcBef>
              <a:spcAft>
                <a:spcPts val="0"/>
              </a:spcAft>
              <a:buClr>
                <a:schemeClr val="dk2"/>
              </a:buClr>
              <a:buSzPts val="1100"/>
              <a:buFont typeface="Arial"/>
              <a:buNone/>
            </a:pPr>
            <a:r>
              <a:t/>
            </a:r>
            <a:endParaRPr sz="1600"/>
          </a:p>
          <a:p>
            <a:pPr indent="0" lvl="0" marL="0" rtl="0" algn="l">
              <a:lnSpc>
                <a:spcPct val="100000"/>
              </a:lnSpc>
              <a:spcBef>
                <a:spcPts val="800"/>
              </a:spcBef>
              <a:spcAft>
                <a:spcPts val="800"/>
              </a:spcAft>
              <a:buSzPts val="1800"/>
              <a:buNone/>
            </a:pPr>
            <a:r>
              <a:t/>
            </a:r>
            <a:endParaRPr sz="1600"/>
          </a:p>
        </p:txBody>
      </p:sp>
      <p:sp>
        <p:nvSpPr>
          <p:cNvPr id="240" name="Google Shape;240;p39"/>
          <p:cNvSpPr txBox="1"/>
          <p:nvPr/>
        </p:nvSpPr>
        <p:spPr>
          <a:xfrm>
            <a:off x="4955850" y="2886300"/>
            <a:ext cx="4057800" cy="19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0" i="0" lang="en" sz="1400" u="none" cap="none" strike="noStrike">
                <a:solidFill>
                  <a:schemeClr val="lt2"/>
                </a:solidFill>
                <a:latin typeface="Source Sans Pro"/>
                <a:ea typeface="Source Sans Pro"/>
                <a:cs typeface="Source Sans Pro"/>
                <a:sym typeface="Source Sans Pro"/>
              </a:rPr>
              <a:t>Bread for the City:</a:t>
            </a:r>
            <a:r>
              <a:rPr b="1" i="0" lang="en" sz="1400" u="none" cap="none" strike="noStrike">
                <a:solidFill>
                  <a:schemeClr val="lt2"/>
                </a:solidFill>
                <a:latin typeface="Source Sans Pro"/>
                <a:ea typeface="Source Sans Pro"/>
                <a:cs typeface="Source Sans Pro"/>
                <a:sym typeface="Source Sans Pro"/>
              </a:rPr>
              <a:t> (202) 265-2400</a:t>
            </a:r>
            <a:endParaRPr b="1"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1" lang="en" sz="1400" u="none" cap="none" strike="noStrike">
                <a:solidFill>
                  <a:schemeClr val="accent2"/>
                </a:solidFill>
                <a:latin typeface="Source Sans Pro"/>
                <a:ea typeface="Source Sans Pro"/>
                <a:cs typeface="Source Sans Pro"/>
                <a:sym typeface="Source Sans Pro"/>
              </a:rPr>
              <a:t>Spanish, Amharic</a:t>
            </a:r>
            <a:endParaRPr b="0" i="1" sz="1400" u="none" cap="none" strike="noStrike">
              <a:solidFill>
                <a:schemeClr val="accen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0" lang="en" sz="1400" u="none" cap="none" strike="noStrike">
                <a:solidFill>
                  <a:schemeClr val="lt2"/>
                </a:solidFill>
                <a:latin typeface="Source Sans Pro"/>
                <a:ea typeface="Source Sans Pro"/>
                <a:cs typeface="Source Sans Pro"/>
                <a:sym typeface="Source Sans Pro"/>
              </a:rPr>
              <a:t>Mayor’s offices Language Access agencies:</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Source Sans Pro"/>
                <a:ea typeface="Source Sans Pro"/>
                <a:cs typeface="Source Sans Pro"/>
                <a:sym typeface="Source Sans Pro"/>
              </a:rPr>
              <a:t>MOLA, MOAPIA, MOAA</a:t>
            </a:r>
            <a:endParaRPr b="0" i="1" sz="1400" u="none" cap="none" strike="noStrike">
              <a:solidFill>
                <a:schemeClr val="accen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1" lang="en" sz="1400" u="none" cap="none" strike="noStrike">
                <a:solidFill>
                  <a:schemeClr val="accent2"/>
                </a:solidFill>
                <a:latin typeface="Source Sans Pro"/>
                <a:ea typeface="Source Sans Pro"/>
                <a:cs typeface="Source Sans Pro"/>
                <a:sym typeface="Source Sans Pro"/>
              </a:rPr>
              <a:t>All languages</a:t>
            </a:r>
            <a:endParaRPr b="0" i="1" sz="1400" u="none" cap="none" strike="noStrike">
              <a:solidFill>
                <a:schemeClr val="accen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Source Sans Pro"/>
                <a:ea typeface="Source Sans Pro"/>
                <a:cs typeface="Source Sans Pro"/>
                <a:sym typeface="Source Sans Pro"/>
              </a:rPr>
              <a:t>Office of Human Rights : </a:t>
            </a:r>
            <a:r>
              <a:rPr b="1" i="0" lang="en" sz="1400" u="none" cap="none" strike="noStrike">
                <a:solidFill>
                  <a:schemeClr val="lt2"/>
                </a:solidFill>
                <a:latin typeface="Source Sans Pro"/>
                <a:ea typeface="Source Sans Pro"/>
                <a:cs typeface="Source Sans Pro"/>
                <a:sym typeface="Source Sans Pro"/>
              </a:rPr>
              <a:t>(202) 727-4559 </a:t>
            </a:r>
            <a:endParaRPr b="1"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b="0" i="0" lang="en" sz="1200" u="sng" cap="none" strike="noStrike">
                <a:solidFill>
                  <a:schemeClr val="hlink"/>
                </a:solidFill>
                <a:latin typeface="Arial"/>
                <a:ea typeface="Arial"/>
                <a:cs typeface="Arial"/>
                <a:sym typeface="Arial"/>
                <a:hlinkClick r:id="rId3"/>
              </a:rPr>
              <a:t>https://ohr.dc.gov/webform/language-access-public-complaint-form</a:t>
            </a:r>
            <a:endParaRPr b="0" i="0" sz="1200" u="none" cap="none" strike="noStrike">
              <a:solidFill>
                <a:schemeClr val="lt2"/>
              </a:solidFill>
              <a:latin typeface="Source Sans Pro"/>
              <a:ea typeface="Source Sans Pro"/>
              <a:cs typeface="Source Sans Pro"/>
              <a:sym typeface="Source Sans Pro"/>
            </a:endParaRPr>
          </a:p>
        </p:txBody>
      </p:sp>
      <p:sp>
        <p:nvSpPr>
          <p:cNvPr id="241" name="Google Shape;241;p39"/>
          <p:cNvSpPr txBox="1"/>
          <p:nvPr/>
        </p:nvSpPr>
        <p:spPr>
          <a:xfrm>
            <a:off x="569250" y="2912100"/>
            <a:ext cx="4386600" cy="174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Source Sans Pro"/>
                <a:ea typeface="Source Sans Pro"/>
                <a:cs typeface="Source Sans Pro"/>
                <a:sym typeface="Source Sans Pro"/>
              </a:rPr>
              <a:t>Asian Pacific American Legal Resource Center: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1" i="0" lang="en" sz="1400" u="none" cap="none" strike="noStrike">
                <a:solidFill>
                  <a:schemeClr val="lt2"/>
                </a:solidFill>
                <a:latin typeface="Source Sans Pro"/>
                <a:ea typeface="Source Sans Pro"/>
                <a:cs typeface="Source Sans Pro"/>
                <a:sym typeface="Source Sans Pro"/>
              </a:rPr>
              <a:t>(202) 706-7102</a:t>
            </a:r>
            <a:endParaRPr b="1"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0" lang="en" sz="1400" u="none" cap="none" strike="noStrike">
                <a:solidFill>
                  <a:schemeClr val="lt2"/>
                </a:solidFill>
                <a:latin typeface="Source Sans Pro"/>
                <a:ea typeface="Source Sans Pro"/>
                <a:cs typeface="Source Sans Pro"/>
                <a:sym typeface="Source Sans Pro"/>
              </a:rPr>
              <a:t> </a:t>
            </a:r>
            <a:r>
              <a:rPr b="0" i="1" lang="en" sz="1400" u="none" cap="none" strike="noStrike">
                <a:solidFill>
                  <a:schemeClr val="accent2"/>
                </a:solidFill>
                <a:latin typeface="Source Sans Pro"/>
                <a:ea typeface="Source Sans Pro"/>
                <a:cs typeface="Source Sans Pro"/>
                <a:sym typeface="Source Sans Pro"/>
              </a:rPr>
              <a:t>Mandarin/Cantonese, Vietnamese </a:t>
            </a:r>
            <a:r>
              <a:rPr b="0" i="0" lang="en" sz="1400" u="none" cap="none" strike="noStrike">
                <a:solidFill>
                  <a:schemeClr val="lt2"/>
                </a:solidFill>
                <a:latin typeface="Source Sans Pro"/>
                <a:ea typeface="Source Sans Pro"/>
                <a:cs typeface="Source Sans Pro"/>
                <a:sym typeface="Source Sans Pro"/>
              </a:rPr>
              <a:t>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0" lang="en" sz="1400" u="none" cap="none" strike="noStrike">
                <a:solidFill>
                  <a:schemeClr val="lt2"/>
                </a:solidFill>
                <a:latin typeface="Source Sans Pro"/>
                <a:ea typeface="Source Sans Pro"/>
                <a:cs typeface="Source Sans Pro"/>
                <a:sym typeface="Source Sans Pro"/>
              </a:rPr>
              <a:t>The Legal Aid Society of DC: </a:t>
            </a:r>
            <a:r>
              <a:rPr b="1" i="0" lang="en" sz="1400" u="none" cap="none" strike="noStrike">
                <a:solidFill>
                  <a:schemeClr val="lt2"/>
                </a:solidFill>
                <a:latin typeface="Source Sans Pro"/>
                <a:ea typeface="Source Sans Pro"/>
                <a:cs typeface="Source Sans Pro"/>
                <a:sym typeface="Source Sans Pro"/>
              </a:rPr>
              <a:t>(202) 628-1161</a:t>
            </a:r>
            <a:endParaRPr b="1"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i="1" lang="en" sz="1400" u="none" cap="none" strike="noStrike">
                <a:solidFill>
                  <a:schemeClr val="accent2"/>
                </a:solidFill>
                <a:latin typeface="Source Sans Pro"/>
                <a:ea typeface="Source Sans Pro"/>
                <a:cs typeface="Source Sans Pro"/>
                <a:sym typeface="Source Sans Pro"/>
              </a:rPr>
              <a:t>Spanish, Amharic </a:t>
            </a:r>
            <a:endParaRPr b="0" i="1" sz="1400" u="none" cap="none" strike="noStrike">
              <a:solidFill>
                <a:schemeClr val="accen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2"/>
                </a:solidFill>
                <a:latin typeface="Source Sans Pro"/>
                <a:ea typeface="Source Sans Pro"/>
                <a:cs typeface="Source Sans Pro"/>
                <a:sym typeface="Source Sans Pro"/>
              </a:rPr>
              <a:t>Ethiopian Community Center: </a:t>
            </a:r>
            <a:r>
              <a:rPr b="1" i="0" lang="en" sz="1400" u="none" cap="none" strike="noStrike">
                <a:solidFill>
                  <a:schemeClr val="lt2"/>
                </a:solidFill>
                <a:latin typeface="Source Sans Pro"/>
                <a:ea typeface="Source Sans Pro"/>
                <a:cs typeface="Source Sans Pro"/>
                <a:sym typeface="Source Sans Pro"/>
              </a:rPr>
              <a:t>(202) 670-6271</a:t>
            </a:r>
            <a:r>
              <a:rPr b="0" i="0" lang="en" sz="1400" u="none" cap="none" strike="noStrike">
                <a:solidFill>
                  <a:schemeClr val="lt2"/>
                </a:solidFill>
                <a:latin typeface="Source Sans Pro"/>
                <a:ea typeface="Source Sans Pro"/>
                <a:cs typeface="Source Sans Pro"/>
                <a:sym typeface="Source Sans Pro"/>
              </a:rPr>
              <a:t>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Source Sans Pro"/>
                <a:ea typeface="Source Sans Pro"/>
                <a:cs typeface="Source Sans Pro"/>
                <a:sym typeface="Source Sans Pro"/>
                <a:hlinkClick r:id="rId4"/>
              </a:rPr>
              <a:t>info@ethiopiancommunitydc.org</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1" lang="en" sz="1400" u="none" cap="none" strike="noStrike">
                <a:solidFill>
                  <a:schemeClr val="accent2"/>
                </a:solidFill>
                <a:latin typeface="Source Sans Pro"/>
                <a:ea typeface="Source Sans Pro"/>
                <a:cs typeface="Source Sans Pro"/>
                <a:sym typeface="Source Sans Pro"/>
              </a:rPr>
              <a:t>Amharic</a:t>
            </a:r>
            <a:r>
              <a:rPr b="0" i="0" lang="en" sz="1400" u="none" cap="none" strike="noStrike">
                <a:solidFill>
                  <a:schemeClr val="lt2"/>
                </a:solidFill>
                <a:latin typeface="Source Sans Pro"/>
                <a:ea typeface="Source Sans Pro"/>
                <a:cs typeface="Source Sans Pro"/>
                <a:sym typeface="Source Sans Pro"/>
              </a:rPr>
              <a:t>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rPr b="0" i="0" lang="en" sz="1400" u="none" cap="none" strike="noStrike">
                <a:solidFill>
                  <a:schemeClr val="lt2"/>
                </a:solidFill>
                <a:latin typeface="Source Sans Pro"/>
                <a:ea typeface="Source Sans Pro"/>
                <a:cs typeface="Source Sans Pro"/>
                <a:sym typeface="Source Sans Pro"/>
              </a:rPr>
              <a:t>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chemeClr val="lt2"/>
              </a:solidFill>
              <a:latin typeface="Source Sans Pro"/>
              <a:ea typeface="Source Sans Pro"/>
              <a:cs typeface="Source Sans Pro"/>
              <a:sym typeface="Source Sans Pro"/>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chemeClr val="lt2"/>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40"/>
          <p:cNvPicPr preferRelativeResize="0"/>
          <p:nvPr/>
        </p:nvPicPr>
        <p:blipFill rotWithShape="1">
          <a:blip r:embed="rId3">
            <a:alphaModFix/>
          </a:blip>
          <a:srcRect b="0" l="0" r="0" t="0"/>
          <a:stretch/>
        </p:blipFill>
        <p:spPr>
          <a:xfrm>
            <a:off x="174325" y="196275"/>
            <a:ext cx="8602134" cy="4838701"/>
          </a:xfrm>
          <a:prstGeom prst="rect">
            <a:avLst/>
          </a:prstGeom>
          <a:noFill/>
          <a:ln>
            <a:noFill/>
          </a:ln>
        </p:spPr>
      </p:pic>
      <p:pic>
        <p:nvPicPr>
          <p:cNvPr id="247" name="Google Shape;247;p40"/>
          <p:cNvPicPr preferRelativeResize="0"/>
          <p:nvPr/>
        </p:nvPicPr>
        <p:blipFill rotWithShape="1">
          <a:blip r:embed="rId4">
            <a:alphaModFix/>
          </a:blip>
          <a:srcRect b="0" l="0" r="0" t="1096"/>
          <a:stretch/>
        </p:blipFill>
        <p:spPr>
          <a:xfrm>
            <a:off x="0" y="-1639300"/>
            <a:ext cx="9144000" cy="6782800"/>
          </a:xfrm>
          <a:prstGeom prst="rect">
            <a:avLst/>
          </a:prstGeom>
          <a:noFill/>
          <a:ln>
            <a:noFill/>
          </a:ln>
        </p:spPr>
      </p:pic>
      <p:sp>
        <p:nvSpPr>
          <p:cNvPr id="248" name="Google Shape;248;p40"/>
          <p:cNvSpPr txBox="1"/>
          <p:nvPr/>
        </p:nvSpPr>
        <p:spPr>
          <a:xfrm>
            <a:off x="4692575" y="507350"/>
            <a:ext cx="3378000" cy="69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0000"/>
                </a:solidFill>
                <a:latin typeface="Raleway"/>
                <a:ea typeface="Raleway"/>
                <a:cs typeface="Raleway"/>
                <a:sym typeface="Raleway"/>
              </a:rPr>
              <a:t>Transition</a:t>
            </a:r>
            <a:endParaRPr b="1" i="0" sz="4800" u="none" cap="none" strike="noStrike">
              <a:solidFill>
                <a:srgbClr val="000000"/>
              </a:solidFill>
              <a:latin typeface="Raleway"/>
              <a:ea typeface="Raleway"/>
              <a:cs typeface="Raleway"/>
              <a:sym typeface="Raleway"/>
            </a:endParaRPr>
          </a:p>
        </p:txBody>
      </p:sp>
      <p:sp>
        <p:nvSpPr>
          <p:cNvPr id="249" name="Google Shape;249;p40"/>
          <p:cNvSpPr txBox="1"/>
          <p:nvPr/>
        </p:nvSpPr>
        <p:spPr>
          <a:xfrm>
            <a:off x="4986275" y="1350550"/>
            <a:ext cx="2790600" cy="984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666666"/>
                </a:solidFill>
                <a:latin typeface="Source Sans Pro"/>
                <a:ea typeface="Source Sans Pro"/>
                <a:cs typeface="Source Sans Pro"/>
                <a:sym typeface="Source Sans Pro"/>
              </a:rPr>
              <a:t>Rosa Carillo</a:t>
            </a:r>
            <a:endParaRPr b="0" i="0" sz="1600" u="none" cap="none" strike="noStrike">
              <a:solidFill>
                <a:srgbClr val="666666"/>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666666"/>
                </a:solidFill>
                <a:latin typeface="Source Sans Pro"/>
                <a:ea typeface="Source Sans Pro"/>
                <a:cs typeface="Source Sans Pro"/>
                <a:sym typeface="Source Sans Pro"/>
              </a:rPr>
              <a:t>Language Access Director</a:t>
            </a:r>
            <a:endParaRPr b="0" i="0" sz="1600" u="none" cap="none" strike="noStrike">
              <a:solidFill>
                <a:srgbClr val="666666"/>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666666"/>
                </a:solidFill>
                <a:latin typeface="Source Sans Pro"/>
                <a:ea typeface="Source Sans Pro"/>
                <a:cs typeface="Source Sans Pro"/>
                <a:sym typeface="Source Sans Pro"/>
              </a:rPr>
              <a:t>DC Office of Human Rights</a:t>
            </a:r>
            <a:endParaRPr b="0" i="0" sz="1600" u="none" cap="none" strike="noStrike">
              <a:solidFill>
                <a:srgbClr val="666666"/>
              </a:solidFill>
              <a:latin typeface="Source Sans Pro"/>
              <a:ea typeface="Source Sans Pro"/>
              <a:cs typeface="Source Sans Pro"/>
              <a:sym typeface="Source Sans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Google Shape;254;p41"/>
          <p:cNvPicPr preferRelativeResize="0"/>
          <p:nvPr/>
        </p:nvPicPr>
        <p:blipFill>
          <a:blip r:embed="rId3">
            <a:alphaModFix/>
          </a:blip>
          <a:stretch>
            <a:fillRect/>
          </a:stretch>
        </p:blipFill>
        <p:spPr>
          <a:xfrm>
            <a:off x="0" y="-9530"/>
            <a:ext cx="9144000" cy="514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0" y="0"/>
            <a:ext cx="9144000" cy="588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300">
                <a:solidFill>
                  <a:srgbClr val="FFFFFF"/>
                </a:solidFill>
              </a:rPr>
              <a:t>Language Access &gt;&gt;&gt; Language Justice &gt;&gt;&gt; Social Justice</a:t>
            </a:r>
            <a:endParaRPr sz="2300">
              <a:solidFill>
                <a:srgbClr val="FFFFFF"/>
              </a:solidFill>
            </a:endParaRPr>
          </a:p>
        </p:txBody>
      </p:sp>
      <p:sp>
        <p:nvSpPr>
          <p:cNvPr id="73" name="Google Shape;73;p15"/>
          <p:cNvSpPr txBox="1"/>
          <p:nvPr>
            <p:ph idx="1" type="body"/>
          </p:nvPr>
        </p:nvSpPr>
        <p:spPr>
          <a:xfrm>
            <a:off x="311700" y="587975"/>
            <a:ext cx="8520600" cy="431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a:t>Language Justice Overview</a:t>
            </a:r>
            <a:r>
              <a:rPr lang="en"/>
              <a:t> (</a:t>
            </a:r>
            <a:r>
              <a:rPr lang="en" sz="1300"/>
              <a:t>derived from </a:t>
            </a:r>
            <a:r>
              <a:rPr i="1" lang="en" sz="1300"/>
              <a:t>Communities Creating Healthy Environments Language Justice Toolkit "Multilingual Strategies for Community Organizing"</a:t>
            </a:r>
            <a:r>
              <a:rPr lang="en"/>
              <a:t>)</a:t>
            </a:r>
            <a:endParaRPr/>
          </a:p>
          <a:p>
            <a:pPr indent="-317500" lvl="0" marL="457200" rtl="0" algn="l">
              <a:lnSpc>
                <a:spcPct val="115000"/>
              </a:lnSpc>
              <a:spcBef>
                <a:spcPts val="1600"/>
              </a:spcBef>
              <a:spcAft>
                <a:spcPts val="0"/>
              </a:spcAft>
              <a:buSzPts val="1400"/>
              <a:buChar char="●"/>
            </a:pPr>
            <a:r>
              <a:rPr lang="en" sz="1400"/>
              <a:t>Broadly </a:t>
            </a:r>
            <a:r>
              <a:rPr b="1" lang="en" sz="1400"/>
              <a:t>language justice is about building and sustaining multilingual spaces</a:t>
            </a:r>
            <a:r>
              <a:rPr lang="en" sz="1400"/>
              <a:t> in our communities, getherings,  organizations and social movements so that everyone’s voice can be heard</a:t>
            </a:r>
            <a:endParaRPr sz="1400"/>
          </a:p>
          <a:p>
            <a:pPr indent="-317500" lvl="0" marL="457200" rtl="0" algn="l">
              <a:lnSpc>
                <a:spcPct val="115000"/>
              </a:lnSpc>
              <a:spcBef>
                <a:spcPts val="0"/>
              </a:spcBef>
              <a:spcAft>
                <a:spcPts val="0"/>
              </a:spcAft>
              <a:buSzPts val="1400"/>
              <a:buChar char="●"/>
            </a:pPr>
            <a:r>
              <a:rPr b="1" lang="en" sz="1400"/>
              <a:t>Valuing language justice</a:t>
            </a:r>
            <a:r>
              <a:rPr lang="en" sz="1400"/>
              <a:t> means recognizing the social and political dimensions of language and language access, while working to dismantle language barriers, equalize power dynamics, and build strong communities for social and racial justice.</a:t>
            </a:r>
            <a:endParaRPr sz="1400"/>
          </a:p>
          <a:p>
            <a:pPr indent="-317500" lvl="0" marL="457200" rtl="0" algn="l">
              <a:lnSpc>
                <a:spcPct val="115000"/>
              </a:lnSpc>
              <a:spcBef>
                <a:spcPts val="0"/>
              </a:spcBef>
              <a:spcAft>
                <a:spcPts val="0"/>
              </a:spcAft>
              <a:buSzPts val="1400"/>
              <a:buChar char="●"/>
            </a:pPr>
            <a:r>
              <a:rPr b="1" lang="en" sz="1400"/>
              <a:t>Language justice is rooted in a history of resistance</a:t>
            </a:r>
            <a:r>
              <a:rPr lang="en" sz="1400"/>
              <a:t> by communities and peoples whose voices and cultures have been suppressed for generations. Particularly as a response to a system of oppression based on language that results in structural advantages for dominant language (English) speakers and disadvantages for people who use non-dominant spoken and sign languages.</a:t>
            </a:r>
            <a:endParaRPr sz="1400"/>
          </a:p>
          <a:p>
            <a:pPr indent="-317500" lvl="0" marL="457200" rtl="0" algn="l">
              <a:lnSpc>
                <a:spcPct val="115000"/>
              </a:lnSpc>
              <a:spcBef>
                <a:spcPts val="0"/>
              </a:spcBef>
              <a:spcAft>
                <a:spcPts val="0"/>
              </a:spcAft>
              <a:buSzPts val="1400"/>
              <a:buChar char="●"/>
            </a:pPr>
            <a:r>
              <a:rPr b="1" lang="en" sz="1400"/>
              <a:t>Language justice offers a vision of society that honors language and culture as fundamental human rights</a:t>
            </a:r>
            <a:r>
              <a:rPr lang="en" sz="1400"/>
              <a:t>, and which does not settle for providing more people with access to the status quo, but rather alters institutions to provide space for full democratic participation</a:t>
            </a:r>
            <a:endParaRPr sz="1400"/>
          </a:p>
          <a:p>
            <a:pPr indent="-317500" lvl="0" marL="457200" rtl="0" algn="l">
              <a:lnSpc>
                <a:spcPct val="115000"/>
              </a:lnSpc>
              <a:spcBef>
                <a:spcPts val="0"/>
              </a:spcBef>
              <a:spcAft>
                <a:spcPts val="0"/>
              </a:spcAft>
              <a:buSzPts val="1400"/>
              <a:buChar char="●"/>
            </a:pPr>
            <a:r>
              <a:rPr b="1" lang="en" sz="1400"/>
              <a:t>Language justice</a:t>
            </a:r>
            <a:r>
              <a:rPr lang="en" sz="1400"/>
              <a:t> is critical in processes of organizing and advocating to achieve and exercise our rights because of and regardless of our race and language. </a:t>
            </a:r>
            <a:endParaRPr sz="1400"/>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42"/>
          <p:cNvPicPr preferRelativeResize="0"/>
          <p:nvPr/>
        </p:nvPicPr>
        <p:blipFill>
          <a:blip r:embed="rId3">
            <a:alphaModFix/>
          </a:blip>
          <a:stretch>
            <a:fillRect/>
          </a:stretch>
        </p:blipFill>
        <p:spPr>
          <a:xfrm>
            <a:off x="33875" y="0"/>
            <a:ext cx="9143984"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id="264" name="Google Shape;264;p43"/>
          <p:cNvPicPr preferRelativeResize="0"/>
          <p:nvPr/>
        </p:nvPicPr>
        <p:blipFill>
          <a:blip r:embed="rId3">
            <a:alphaModFix/>
          </a:blip>
          <a:stretch>
            <a:fillRect/>
          </a:stretch>
        </p:blipFill>
        <p:spPr>
          <a:xfrm>
            <a:off x="0" y="-9525"/>
            <a:ext cx="914399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
              <a:t>Review and Resources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0" y="0"/>
            <a:ext cx="9144000" cy="999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100">
                <a:solidFill>
                  <a:srgbClr val="FFFFFF"/>
                </a:solidFill>
              </a:rPr>
              <a:t>When you go to a government agency or to a community service (REC Center/hospital) that receives city government funding.</a:t>
            </a:r>
            <a:endParaRPr sz="2100">
              <a:solidFill>
                <a:srgbClr val="FFFFFF"/>
              </a:solidFill>
            </a:endParaRPr>
          </a:p>
          <a:p>
            <a:pPr indent="0" lvl="0" marL="0" rtl="0" algn="l">
              <a:lnSpc>
                <a:spcPct val="100000"/>
              </a:lnSpc>
              <a:spcBef>
                <a:spcPts val="0"/>
              </a:spcBef>
              <a:spcAft>
                <a:spcPts val="0"/>
              </a:spcAft>
              <a:buSzPts val="3000"/>
              <a:buNone/>
            </a:pPr>
            <a:r>
              <a:t/>
            </a:r>
            <a:endParaRPr sz="2200">
              <a:solidFill>
                <a:srgbClr val="000000"/>
              </a:solidFill>
            </a:endParaRPr>
          </a:p>
        </p:txBody>
      </p:sp>
      <p:sp>
        <p:nvSpPr>
          <p:cNvPr id="275" name="Google Shape;275;p45"/>
          <p:cNvSpPr txBox="1"/>
          <p:nvPr>
            <p:ph idx="1" type="body"/>
          </p:nvPr>
        </p:nvSpPr>
        <p:spPr>
          <a:xfrm>
            <a:off x="627000" y="1227900"/>
            <a:ext cx="7890000" cy="268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t>What can you show a government or community organization employee to tell them you need an interpreter?</a:t>
            </a:r>
            <a:endParaRPr sz="2200"/>
          </a:p>
          <a:p>
            <a:pPr indent="-368300" lvl="0" marL="457200" rtl="0" algn="l">
              <a:lnSpc>
                <a:spcPct val="100000"/>
              </a:lnSpc>
              <a:spcBef>
                <a:spcPts val="800"/>
              </a:spcBef>
              <a:spcAft>
                <a:spcPts val="0"/>
              </a:spcAft>
              <a:buSzPts val="2200"/>
              <a:buChar char="❏"/>
            </a:pPr>
            <a:r>
              <a:rPr lang="en" sz="2200"/>
              <a:t>An apple </a:t>
            </a:r>
            <a:endParaRPr sz="2200"/>
          </a:p>
          <a:p>
            <a:pPr indent="-368300" lvl="0" marL="457200" rtl="0" algn="l">
              <a:lnSpc>
                <a:spcPct val="100000"/>
              </a:lnSpc>
              <a:spcBef>
                <a:spcPts val="0"/>
              </a:spcBef>
              <a:spcAft>
                <a:spcPts val="0"/>
              </a:spcAft>
              <a:buSzPts val="2200"/>
              <a:buChar char="❏"/>
            </a:pPr>
            <a:r>
              <a:rPr lang="en" sz="2200"/>
              <a:t>point to a language access sign</a:t>
            </a:r>
            <a:endParaRPr sz="2200"/>
          </a:p>
          <a:p>
            <a:pPr indent="-368300" lvl="0" marL="457200" rtl="0" algn="l">
              <a:lnSpc>
                <a:spcPct val="100000"/>
              </a:lnSpc>
              <a:spcBef>
                <a:spcPts val="0"/>
              </a:spcBef>
              <a:spcAft>
                <a:spcPts val="0"/>
              </a:spcAft>
              <a:buSzPts val="2200"/>
              <a:buChar char="❏"/>
            </a:pPr>
            <a:r>
              <a:rPr lang="en" sz="2200"/>
              <a:t>“I speak” card </a:t>
            </a:r>
            <a:endParaRPr sz="2200"/>
          </a:p>
          <a:p>
            <a:pPr indent="-368300" lvl="0" marL="457200" rtl="0" algn="l">
              <a:lnSpc>
                <a:spcPct val="100000"/>
              </a:lnSpc>
              <a:spcBef>
                <a:spcPts val="0"/>
              </a:spcBef>
              <a:spcAft>
                <a:spcPts val="0"/>
              </a:spcAft>
              <a:buSzPts val="2200"/>
              <a:buChar char="❏"/>
            </a:pPr>
            <a:r>
              <a:rPr lang="en" sz="2200"/>
              <a:t>A thermometer</a:t>
            </a:r>
            <a:endParaRPr sz="2200"/>
          </a:p>
          <a:p>
            <a:pPr indent="0" lvl="0" marL="457200" rtl="0" algn="l">
              <a:lnSpc>
                <a:spcPct val="100000"/>
              </a:lnSpc>
              <a:spcBef>
                <a:spcPts val="800"/>
              </a:spcBef>
              <a:spcAft>
                <a:spcPts val="800"/>
              </a:spcAft>
              <a:buSzPts val="1800"/>
              <a:buNone/>
            </a:pPr>
            <a:r>
              <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0" y="0"/>
            <a:ext cx="9144000" cy="999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300">
                <a:solidFill>
                  <a:srgbClr val="FFFFFF"/>
                </a:solidFill>
              </a:rPr>
              <a:t>If English is not your native language and/or you do not speak it well. </a:t>
            </a:r>
            <a:endParaRPr sz="2400">
              <a:solidFill>
                <a:srgbClr val="000000"/>
              </a:solidFill>
            </a:endParaRPr>
          </a:p>
        </p:txBody>
      </p:sp>
      <p:sp>
        <p:nvSpPr>
          <p:cNvPr id="281" name="Google Shape;281;p46"/>
          <p:cNvSpPr txBox="1"/>
          <p:nvPr>
            <p:ph idx="1" type="body"/>
          </p:nvPr>
        </p:nvSpPr>
        <p:spPr>
          <a:xfrm>
            <a:off x="627000" y="1227900"/>
            <a:ext cx="7890000" cy="268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t>What must you receive/be offered when you enter a DC government agency (school, recreation center, pool, garden)?</a:t>
            </a:r>
            <a:endParaRPr sz="2200"/>
          </a:p>
          <a:p>
            <a:pPr indent="-368300" lvl="0" marL="457200" rtl="0" algn="l">
              <a:lnSpc>
                <a:spcPct val="100000"/>
              </a:lnSpc>
              <a:spcBef>
                <a:spcPts val="800"/>
              </a:spcBef>
              <a:spcAft>
                <a:spcPts val="0"/>
              </a:spcAft>
              <a:buSzPts val="2200"/>
              <a:buChar char="❏"/>
            </a:pPr>
            <a:r>
              <a:rPr lang="en" sz="2200"/>
              <a:t>An advice to learn English</a:t>
            </a:r>
            <a:endParaRPr sz="2200"/>
          </a:p>
          <a:p>
            <a:pPr indent="-368300" lvl="0" marL="457200" rtl="0" algn="l">
              <a:lnSpc>
                <a:spcPct val="100000"/>
              </a:lnSpc>
              <a:spcBef>
                <a:spcPts val="0"/>
              </a:spcBef>
              <a:spcAft>
                <a:spcPts val="0"/>
              </a:spcAft>
              <a:buSzPts val="2200"/>
              <a:buChar char="❏"/>
            </a:pPr>
            <a:r>
              <a:rPr lang="en" sz="2200"/>
              <a:t>Free translation of vital documents </a:t>
            </a:r>
            <a:endParaRPr sz="2200"/>
          </a:p>
          <a:p>
            <a:pPr indent="-368300" lvl="0" marL="457200" rtl="0" algn="l">
              <a:lnSpc>
                <a:spcPct val="100000"/>
              </a:lnSpc>
              <a:spcBef>
                <a:spcPts val="0"/>
              </a:spcBef>
              <a:spcAft>
                <a:spcPts val="0"/>
              </a:spcAft>
              <a:buSzPts val="2200"/>
              <a:buChar char="❏"/>
            </a:pPr>
            <a:r>
              <a:rPr lang="en" sz="2200"/>
              <a:t>Free interpretation (language line)</a:t>
            </a:r>
            <a:endParaRPr sz="2200"/>
          </a:p>
          <a:p>
            <a:pPr indent="-368300" lvl="0" marL="457200" rtl="0" algn="l">
              <a:lnSpc>
                <a:spcPct val="100000"/>
              </a:lnSpc>
              <a:spcBef>
                <a:spcPts val="0"/>
              </a:spcBef>
              <a:spcAft>
                <a:spcPts val="0"/>
              </a:spcAft>
              <a:buSzPts val="2200"/>
              <a:buChar char="❏"/>
            </a:pPr>
            <a:r>
              <a:rPr lang="en" sz="2200"/>
              <a:t>a pencil</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0" y="0"/>
            <a:ext cx="9144000" cy="999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000">
                <a:solidFill>
                  <a:srgbClr val="FFFFFF"/>
                </a:solidFill>
              </a:rPr>
              <a:t>If you need to get an driver license or need SNAP food assistance for your children. Or you need to register your business, or pay a parking ticket. </a:t>
            </a:r>
            <a:endParaRPr sz="2000">
              <a:solidFill>
                <a:srgbClr val="FFFFFF"/>
              </a:solidFill>
            </a:endParaRPr>
          </a:p>
          <a:p>
            <a:pPr indent="0" lvl="0" marL="0" rtl="0" algn="l">
              <a:lnSpc>
                <a:spcPct val="100000"/>
              </a:lnSpc>
              <a:spcBef>
                <a:spcPts val="0"/>
              </a:spcBef>
              <a:spcAft>
                <a:spcPts val="0"/>
              </a:spcAft>
              <a:buSzPts val="3000"/>
              <a:buNone/>
            </a:pPr>
            <a:r>
              <a:t/>
            </a:r>
            <a:endParaRPr sz="2100">
              <a:solidFill>
                <a:srgbClr val="000000"/>
              </a:solidFill>
            </a:endParaRPr>
          </a:p>
        </p:txBody>
      </p:sp>
      <p:sp>
        <p:nvSpPr>
          <p:cNvPr id="287" name="Google Shape;287;p47"/>
          <p:cNvSpPr txBox="1"/>
          <p:nvPr>
            <p:ph idx="1" type="body"/>
          </p:nvPr>
        </p:nvSpPr>
        <p:spPr>
          <a:xfrm>
            <a:off x="627000" y="1227900"/>
            <a:ext cx="7890000" cy="204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t>What can you do if you do not receive the language access services you need?</a:t>
            </a:r>
            <a:endParaRPr sz="2200"/>
          </a:p>
          <a:p>
            <a:pPr indent="-368300" lvl="0" marL="457200" rtl="0" algn="l">
              <a:lnSpc>
                <a:spcPct val="100000"/>
              </a:lnSpc>
              <a:spcBef>
                <a:spcPts val="800"/>
              </a:spcBef>
              <a:spcAft>
                <a:spcPts val="0"/>
              </a:spcAft>
              <a:buSzPts val="2200"/>
              <a:buChar char="❏"/>
            </a:pPr>
            <a:r>
              <a:rPr lang="en" sz="2200"/>
              <a:t>comeback with  friend or ask your child to interpret</a:t>
            </a:r>
            <a:endParaRPr sz="2200"/>
          </a:p>
          <a:p>
            <a:pPr indent="-368300" lvl="0" marL="457200" rtl="0" algn="l">
              <a:lnSpc>
                <a:spcPct val="100000"/>
              </a:lnSpc>
              <a:spcBef>
                <a:spcPts val="0"/>
              </a:spcBef>
              <a:spcAft>
                <a:spcPts val="0"/>
              </a:spcAft>
              <a:buSzPts val="2200"/>
              <a:buChar char="❏"/>
            </a:pPr>
            <a:r>
              <a:rPr lang="en" sz="2200"/>
              <a:t>Submit a complaint! </a:t>
            </a:r>
            <a:r>
              <a:rPr i="1" lang="en" sz="2200"/>
              <a:t>(you can also get help to do this)</a:t>
            </a:r>
            <a:endParaRPr i="1" sz="2200"/>
          </a:p>
          <a:p>
            <a:pPr indent="0" lvl="0" marL="457200" rtl="0" algn="l">
              <a:lnSpc>
                <a:spcPct val="100000"/>
              </a:lnSpc>
              <a:spcBef>
                <a:spcPts val="800"/>
              </a:spcBef>
              <a:spcAft>
                <a:spcPts val="0"/>
              </a:spcAft>
              <a:buSzPts val="1800"/>
              <a:buNone/>
            </a:pPr>
            <a:r>
              <a:t/>
            </a:r>
            <a:endParaRPr sz="2200"/>
          </a:p>
          <a:p>
            <a:pPr indent="0" lvl="0" marL="457200" rtl="0" algn="l">
              <a:lnSpc>
                <a:spcPct val="100000"/>
              </a:lnSpc>
              <a:spcBef>
                <a:spcPts val="800"/>
              </a:spcBef>
              <a:spcAft>
                <a:spcPts val="800"/>
              </a:spcAft>
              <a:buSzPts val="1800"/>
              <a:buNone/>
            </a:pPr>
            <a:r>
              <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8"/>
          <p:cNvSpPr txBox="1"/>
          <p:nvPr/>
        </p:nvSpPr>
        <p:spPr>
          <a:xfrm>
            <a:off x="361150" y="1150300"/>
            <a:ext cx="8152200" cy="3639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Website | </a:t>
            </a:r>
            <a:r>
              <a:rPr b="0" i="0" lang="en" sz="1800" u="none" cap="none" strike="noStrike">
                <a:solidFill>
                  <a:srgbClr val="424242"/>
                </a:solidFill>
                <a:latin typeface="Source Sans Pro"/>
                <a:ea typeface="Source Sans Pro"/>
                <a:cs typeface="Source Sans Pro"/>
                <a:sym typeface="Source Sans Pro"/>
              </a:rPr>
              <a:t>ድህረ ገጻችን (ዌብሳይት)</a:t>
            </a:r>
            <a:r>
              <a:rPr b="0" i="0" lang="en" sz="1800" u="none" cap="none" strike="noStrike">
                <a:solidFill>
                  <a:schemeClr val="dk2"/>
                </a:solidFill>
                <a:latin typeface="Source Sans Pro"/>
                <a:ea typeface="Source Sans Pro"/>
                <a:cs typeface="Source Sans Pro"/>
                <a:sym typeface="Source Sans Pro"/>
              </a:rPr>
              <a:t>:</a:t>
            </a:r>
            <a:r>
              <a:rPr b="0" i="0" lang="en" sz="1800" u="none" cap="none" strike="noStrike">
                <a:solidFill>
                  <a:schemeClr val="hlink"/>
                </a:solidFill>
                <a:uFill>
                  <a:noFill/>
                </a:uFill>
                <a:latin typeface="Source Sans Pro"/>
                <a:ea typeface="Source Sans Pro"/>
                <a:cs typeface="Source Sans Pro"/>
                <a:sym typeface="Source Sans Pro"/>
                <a:hlinkClick r:id="rId3"/>
              </a:rPr>
              <a:t> </a:t>
            </a:r>
            <a:r>
              <a:rPr b="0" i="0" lang="en" sz="1800" u="sng" cap="none" strike="noStrike">
                <a:solidFill>
                  <a:schemeClr val="hlink"/>
                </a:solidFill>
                <a:latin typeface="Source Sans Pro"/>
                <a:ea typeface="Source Sans Pro"/>
                <a:cs typeface="Source Sans Pro"/>
                <a:sym typeface="Source Sans Pro"/>
                <a:hlinkClick r:id="rId4"/>
              </a:rPr>
              <a:t>https://www.ethiopiancommunitydc.org/</a:t>
            </a:r>
            <a:endParaRPr b="0" i="0" sz="1800" u="sng" cap="none" strike="noStrike">
              <a:solidFill>
                <a:schemeClr val="hlink"/>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t/>
            </a:r>
            <a:endParaRPr b="0" i="0" sz="1800" u="sng" cap="none" strike="noStrike">
              <a:solidFill>
                <a:schemeClr val="hlink"/>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For general support, concerns and questions you may have, please | </a:t>
            </a:r>
            <a:r>
              <a:rPr b="0" i="0" lang="en" sz="1800" u="none" cap="none" strike="noStrike">
                <a:solidFill>
                  <a:srgbClr val="424242"/>
                </a:solidFill>
                <a:latin typeface="Source Sans Pro"/>
                <a:ea typeface="Source Sans Pro"/>
                <a:cs typeface="Source Sans Pro"/>
                <a:sym typeface="Source Sans Pro"/>
              </a:rPr>
              <a:t>ለአጠቃላይ ድጋፍና መረጃ፣ ሊኖርዎ ለሚችሉት ስጋቶች እና ጥያቄዎች እባክዎን በ፦</a:t>
            </a:r>
            <a:endParaRPr b="0" i="0" sz="1800" u="none" cap="none" strike="noStrike">
              <a:solidFill>
                <a:srgbClr val="42424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Email: </a:t>
            </a:r>
            <a:r>
              <a:rPr b="0" i="0" lang="en" sz="1800" u="sng" cap="none" strike="noStrike">
                <a:solidFill>
                  <a:srgbClr val="01AFD1"/>
                </a:solidFill>
                <a:latin typeface="Source Sans Pro"/>
                <a:ea typeface="Source Sans Pro"/>
                <a:cs typeface="Source Sans Pro"/>
                <a:sym typeface="Source Sans Pro"/>
              </a:rPr>
              <a:t>info@ethiopiancommunitydc.org</a:t>
            </a:r>
            <a:r>
              <a:rPr b="0" i="0" lang="en" sz="1800" u="none" cap="none" strike="noStrike">
                <a:solidFill>
                  <a:schemeClr val="dk2"/>
                </a:solidFill>
                <a:latin typeface="Source Sans Pro"/>
                <a:ea typeface="Source Sans Pro"/>
                <a:cs typeface="Source Sans Pro"/>
                <a:sym typeface="Source Sans Pro"/>
              </a:rPr>
              <a:t> </a:t>
            </a:r>
            <a:r>
              <a:rPr b="0" i="0" lang="en" sz="1800" u="none" cap="none" strike="noStrike">
                <a:solidFill>
                  <a:srgbClr val="424242"/>
                </a:solidFill>
                <a:latin typeface="Source Sans Pro"/>
                <a:ea typeface="Source Sans Pro"/>
                <a:cs typeface="Source Sans Pro"/>
                <a:sym typeface="Source Sans Pro"/>
              </a:rPr>
              <a:t>ኢሜል ይላኩልን</a:t>
            </a:r>
            <a:endParaRPr b="0" i="0" sz="1800" u="none" cap="none" strike="noStrike">
              <a:solidFill>
                <a:srgbClr val="42424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 or</a:t>
            </a:r>
            <a:endParaRPr b="0" i="0" sz="1800" u="none" cap="none" strike="noStrike">
              <a:solidFill>
                <a:schemeClr val="dk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send us a message on Facebook | </a:t>
            </a:r>
            <a:r>
              <a:rPr b="0" i="0" lang="en" sz="1800" u="none" cap="none" strike="noStrike">
                <a:solidFill>
                  <a:srgbClr val="424242"/>
                </a:solidFill>
                <a:latin typeface="Source Sans Pro"/>
                <a:ea typeface="Source Sans Pro"/>
                <a:cs typeface="Source Sans Pro"/>
                <a:sym typeface="Source Sans Pro"/>
              </a:rPr>
              <a:t>ወይም በፌስቡክ መልዕክት ይላኩልን</a:t>
            </a:r>
            <a:endParaRPr b="0" i="0" sz="1800" u="none" cap="none" strike="noStrike">
              <a:solidFill>
                <a:srgbClr val="42424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    	</a:t>
            </a:r>
            <a:r>
              <a:rPr b="0" i="0" lang="en" sz="1800" u="sng" cap="none" strike="noStrike">
                <a:solidFill>
                  <a:schemeClr val="hlink"/>
                </a:solidFill>
                <a:latin typeface="Source Sans Pro"/>
                <a:ea typeface="Source Sans Pro"/>
                <a:cs typeface="Source Sans Pro"/>
                <a:sym typeface="Source Sans Pro"/>
                <a:hlinkClick r:id="rId5"/>
              </a:rPr>
              <a:t>EthiopianCommunityDC</a:t>
            </a:r>
            <a:endParaRPr b="0" i="0" sz="1800" u="sng" cap="none" strike="noStrike">
              <a:solidFill>
                <a:schemeClr val="hlink"/>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Source Sans Pro"/>
                <a:ea typeface="Source Sans Pro"/>
                <a:cs typeface="Source Sans Pro"/>
                <a:sym typeface="Source Sans Pro"/>
              </a:rPr>
              <a:t>Call/Text | </a:t>
            </a:r>
            <a:r>
              <a:rPr b="0" i="0" lang="en" sz="1800" u="none" cap="none" strike="noStrike">
                <a:solidFill>
                  <a:srgbClr val="424242"/>
                </a:solidFill>
                <a:latin typeface="Source Sans Pro"/>
                <a:ea typeface="Source Sans Pro"/>
                <a:cs typeface="Source Sans Pro"/>
                <a:sym typeface="Source Sans Pro"/>
              </a:rPr>
              <a:t>ይደውሉልን ወይም ቴክስት ያርጉ</a:t>
            </a:r>
            <a:r>
              <a:rPr b="0" i="0" lang="en" sz="1800" u="none" cap="none" strike="noStrike">
                <a:solidFill>
                  <a:schemeClr val="dk2"/>
                </a:solidFill>
                <a:latin typeface="Source Sans Pro"/>
                <a:ea typeface="Source Sans Pro"/>
                <a:cs typeface="Source Sans Pro"/>
                <a:sym typeface="Source Sans Pro"/>
              </a:rPr>
              <a:t>:</a:t>
            </a:r>
            <a:endParaRPr b="0" i="0" sz="1800" u="none" cap="none" strike="noStrike">
              <a:solidFill>
                <a:schemeClr val="dk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800"/>
              <a:buFont typeface="Arial"/>
              <a:buNone/>
            </a:pPr>
            <a:r>
              <a:rPr b="1" i="0" lang="en" sz="1800" u="none" cap="none" strike="noStrike">
                <a:solidFill>
                  <a:schemeClr val="dk2"/>
                </a:solidFill>
                <a:latin typeface="Source Sans Pro"/>
                <a:ea typeface="Source Sans Pro"/>
                <a:cs typeface="Source Sans Pro"/>
                <a:sym typeface="Source Sans Pro"/>
              </a:rPr>
              <a:t>(202) 670-6271</a:t>
            </a:r>
            <a:endParaRPr b="1" i="0" sz="1800" u="none" cap="none" strike="noStrike">
              <a:solidFill>
                <a:schemeClr val="dk2"/>
              </a:solidFill>
              <a:latin typeface="Source Sans Pro"/>
              <a:ea typeface="Source Sans Pro"/>
              <a:cs typeface="Source Sans Pro"/>
              <a:sym typeface="Source Sans Pro"/>
            </a:endParaRPr>
          </a:p>
        </p:txBody>
      </p:sp>
      <p:pic>
        <p:nvPicPr>
          <p:cNvPr id="293" name="Google Shape;293;p48"/>
          <p:cNvPicPr preferRelativeResize="0"/>
          <p:nvPr/>
        </p:nvPicPr>
        <p:blipFill rotWithShape="1">
          <a:blip r:embed="rId6">
            <a:alphaModFix/>
          </a:blip>
          <a:srcRect b="0" l="0" r="0" t="0"/>
          <a:stretch/>
        </p:blipFill>
        <p:spPr>
          <a:xfrm>
            <a:off x="579600" y="3458975"/>
            <a:ext cx="276225" cy="276225"/>
          </a:xfrm>
          <a:prstGeom prst="rect">
            <a:avLst/>
          </a:prstGeom>
          <a:noFill/>
          <a:ln>
            <a:noFill/>
          </a:ln>
        </p:spPr>
      </p:pic>
      <p:cxnSp>
        <p:nvCxnSpPr>
          <p:cNvPr id="294" name="Google Shape;294;p48"/>
          <p:cNvCxnSpPr/>
          <p:nvPr/>
        </p:nvCxnSpPr>
        <p:spPr>
          <a:xfrm flipH="1" rot="10800000">
            <a:off x="42825" y="1043900"/>
            <a:ext cx="8470500" cy="11100"/>
          </a:xfrm>
          <a:prstGeom prst="straightConnector1">
            <a:avLst/>
          </a:prstGeom>
          <a:noFill/>
          <a:ln cap="flat" cmpd="sng" w="38100">
            <a:solidFill>
              <a:schemeClr val="accent2"/>
            </a:solidFill>
            <a:prstDash val="solid"/>
            <a:round/>
            <a:headEnd len="sm" w="sm" type="none"/>
            <a:tailEnd len="sm" w="sm" type="none"/>
          </a:ln>
        </p:spPr>
      </p:cxnSp>
      <p:sp>
        <p:nvSpPr>
          <p:cNvPr id="295" name="Google Shape;295;p48"/>
          <p:cNvSpPr txBox="1"/>
          <p:nvPr/>
        </p:nvSpPr>
        <p:spPr>
          <a:xfrm>
            <a:off x="228875" y="29400"/>
            <a:ext cx="7967100" cy="919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1" i="0" lang="en" sz="2600" u="none" cap="none" strike="noStrike">
                <a:solidFill>
                  <a:schemeClr val="accent2"/>
                </a:solidFill>
                <a:latin typeface="Raleway"/>
                <a:ea typeface="Raleway"/>
                <a:cs typeface="Raleway"/>
                <a:sym typeface="Raleway"/>
              </a:rPr>
              <a:t>Ethiopian Community Center DC</a:t>
            </a:r>
            <a:endParaRPr b="1" i="0" sz="2600" u="none" cap="none" strike="noStrike">
              <a:solidFill>
                <a:schemeClr val="accent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accent2"/>
                </a:solidFill>
                <a:latin typeface="Raleway"/>
                <a:ea typeface="Raleway"/>
                <a:cs typeface="Raleway"/>
                <a:sym typeface="Raleway"/>
              </a:rPr>
              <a:t>የዲሲ የኢትዮጵያ ማህበረሰብ ማዕከል</a:t>
            </a:r>
            <a:endParaRPr b="1" i="0" sz="1400" u="none" cap="none" strike="noStrike">
              <a:solidFill>
                <a:schemeClr val="accent2"/>
              </a:solidFill>
              <a:latin typeface="Raleway"/>
              <a:ea typeface="Raleway"/>
              <a:cs typeface="Raleway"/>
              <a:sym typeface="Ralewa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9"/>
          <p:cNvSpPr txBox="1"/>
          <p:nvPr/>
        </p:nvSpPr>
        <p:spPr>
          <a:xfrm>
            <a:off x="361150" y="1150300"/>
            <a:ext cx="4124700" cy="3639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0" i="0" lang="en" sz="1700" u="none" cap="none" strike="noStrike">
                <a:solidFill>
                  <a:schemeClr val="dk2"/>
                </a:solidFill>
                <a:latin typeface="Nunito"/>
                <a:ea typeface="Nunito"/>
                <a:cs typeface="Nunito"/>
                <a:sym typeface="Nunito"/>
              </a:rPr>
              <a:t>You can self-respond to Census 2020 online at | </a:t>
            </a:r>
            <a:r>
              <a:rPr b="0" i="0" lang="en" sz="1700" u="none" cap="none" strike="noStrike">
                <a:solidFill>
                  <a:srgbClr val="44546A"/>
                </a:solidFill>
                <a:latin typeface="Arial"/>
                <a:ea typeface="Arial"/>
                <a:cs typeface="Arial"/>
                <a:sym typeface="Arial"/>
              </a:rPr>
              <a:t>ከቤትዎ ሆነው የ2020 ሕዝብ ቆጠራን ቅጽ ኦንላይን መሙላት ይችላሉ፦</a:t>
            </a:r>
            <a:endParaRPr b="0" i="0" sz="1700" u="none" cap="none" strike="noStrike">
              <a:solidFill>
                <a:srgbClr val="44546A"/>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700"/>
              <a:buFont typeface="Arial"/>
              <a:buNone/>
            </a:pPr>
            <a:r>
              <a:rPr b="0" i="0" lang="en" sz="1700" u="sng" cap="none" strike="noStrike">
                <a:solidFill>
                  <a:schemeClr val="hlink"/>
                </a:solidFill>
                <a:latin typeface="Nunito"/>
                <a:ea typeface="Nunito"/>
                <a:cs typeface="Nunito"/>
                <a:sym typeface="Nunito"/>
                <a:hlinkClick r:id="rId3"/>
              </a:rPr>
              <a:t>www.my2020census.gov</a:t>
            </a:r>
            <a:endParaRPr b="0" i="0" sz="1700" u="sng" cap="none" strike="noStrike">
              <a:solidFill>
                <a:schemeClr val="hlink"/>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b="0" i="0" sz="1700" u="sng" cap="none" strike="noStrike">
              <a:solidFill>
                <a:schemeClr val="hlink"/>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0" i="0" lang="en" sz="1700" u="none" cap="none" strike="noStrike">
                <a:solidFill>
                  <a:schemeClr val="dk2"/>
                </a:solidFill>
                <a:latin typeface="Nunito"/>
                <a:ea typeface="Nunito"/>
                <a:cs typeface="Nunito"/>
                <a:sym typeface="Nunito"/>
              </a:rPr>
              <a:t>For a step-by-step guide to the Census Form in Amharic see videos here | </a:t>
            </a:r>
            <a:r>
              <a:rPr b="0" i="0" lang="en" sz="1700" u="none" cap="none" strike="noStrike">
                <a:solidFill>
                  <a:srgbClr val="44546A"/>
                </a:solidFill>
                <a:latin typeface="Arial"/>
                <a:ea typeface="Arial"/>
                <a:cs typeface="Arial"/>
                <a:sym typeface="Arial"/>
              </a:rPr>
              <a:t>በአማርኛ የተዘጋጀ የ2020 ሕዝብ ቆጠራ ቅፅ ቪድዮ መመሪያ ለማየት:</a:t>
            </a:r>
            <a:endParaRPr b="0" i="0" sz="1700" u="none" cap="none" strike="noStrike">
              <a:solidFill>
                <a:srgbClr val="44546A"/>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700"/>
              <a:buFont typeface="Arial"/>
              <a:buNone/>
            </a:pPr>
            <a:r>
              <a:rPr b="0" i="0" lang="en" sz="1700" u="sng" cap="none" strike="noStrike">
                <a:solidFill>
                  <a:schemeClr val="hlink"/>
                </a:solidFill>
                <a:latin typeface="Calibri"/>
                <a:ea typeface="Calibri"/>
                <a:cs typeface="Calibri"/>
                <a:sym typeface="Calibri"/>
                <a:hlinkClick r:id="rId4"/>
              </a:rPr>
              <a:t>https://www.ethiopiancommunitydc.org/videos-and-webinars</a:t>
            </a:r>
            <a:endParaRPr b="0" i="0" sz="1700" u="sng" cap="none" strike="noStrike">
              <a:solidFill>
                <a:schemeClr val="hlink"/>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chemeClr val="dk2"/>
              </a:solidFill>
              <a:latin typeface="Source Sans Pro"/>
              <a:ea typeface="Source Sans Pro"/>
              <a:cs typeface="Source Sans Pro"/>
              <a:sym typeface="Source Sans Pro"/>
            </a:endParaRPr>
          </a:p>
        </p:txBody>
      </p:sp>
      <p:cxnSp>
        <p:nvCxnSpPr>
          <p:cNvPr id="301" name="Google Shape;301;p49"/>
          <p:cNvCxnSpPr/>
          <p:nvPr/>
        </p:nvCxnSpPr>
        <p:spPr>
          <a:xfrm flipH="1" rot="10800000">
            <a:off x="42825" y="1043900"/>
            <a:ext cx="8470500" cy="11100"/>
          </a:xfrm>
          <a:prstGeom prst="straightConnector1">
            <a:avLst/>
          </a:prstGeom>
          <a:noFill/>
          <a:ln cap="flat" cmpd="sng" w="38100">
            <a:solidFill>
              <a:schemeClr val="accent2"/>
            </a:solidFill>
            <a:prstDash val="solid"/>
            <a:round/>
            <a:headEnd len="sm" w="sm" type="none"/>
            <a:tailEnd len="sm" w="sm" type="none"/>
          </a:ln>
        </p:spPr>
      </p:cxnSp>
      <p:sp>
        <p:nvSpPr>
          <p:cNvPr id="302" name="Google Shape;302;p49"/>
          <p:cNvSpPr txBox="1"/>
          <p:nvPr/>
        </p:nvSpPr>
        <p:spPr>
          <a:xfrm>
            <a:off x="228875" y="29400"/>
            <a:ext cx="7967100" cy="11208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2"/>
              </a:buClr>
              <a:buSzPts val="1100"/>
              <a:buFont typeface="Arial"/>
              <a:buNone/>
            </a:pPr>
            <a:r>
              <a:rPr b="1" i="0" lang="en" sz="3200" u="none" cap="none" strike="noStrike">
                <a:solidFill>
                  <a:schemeClr val="accent2"/>
                </a:solidFill>
                <a:latin typeface="Source Sans Pro"/>
                <a:ea typeface="Source Sans Pro"/>
                <a:cs typeface="Source Sans Pro"/>
                <a:sym typeface="Source Sans Pro"/>
              </a:rPr>
              <a:t>2020 Census</a:t>
            </a:r>
            <a:endParaRPr b="1" i="0" sz="3200" u="none" cap="none" strike="noStrike">
              <a:solidFill>
                <a:schemeClr val="accent2"/>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chemeClr val="accent2"/>
                </a:solidFill>
                <a:latin typeface="Source Sans Pro"/>
                <a:ea typeface="Source Sans Pro"/>
                <a:cs typeface="Source Sans Pro"/>
                <a:sym typeface="Source Sans Pro"/>
              </a:rPr>
              <a:t>የ2020 ሕዝብ ቆጠራ</a:t>
            </a:r>
            <a:endParaRPr b="1" i="0" sz="3200" u="none" cap="none" strike="noStrike">
              <a:solidFill>
                <a:schemeClr val="accent2"/>
              </a:solidFill>
              <a:latin typeface="Source Sans Pro"/>
              <a:ea typeface="Source Sans Pro"/>
              <a:cs typeface="Source Sans Pro"/>
              <a:sym typeface="Source Sans Pro"/>
            </a:endParaRPr>
          </a:p>
        </p:txBody>
      </p:sp>
      <p:pic>
        <p:nvPicPr>
          <p:cNvPr id="303" name="Google Shape;303;p49"/>
          <p:cNvPicPr preferRelativeResize="0"/>
          <p:nvPr/>
        </p:nvPicPr>
        <p:blipFill rotWithShape="1">
          <a:blip r:embed="rId5">
            <a:alphaModFix/>
          </a:blip>
          <a:srcRect b="0" l="0" r="0" t="0"/>
          <a:stretch/>
        </p:blipFill>
        <p:spPr>
          <a:xfrm>
            <a:off x="4616350" y="1120100"/>
            <a:ext cx="4111010" cy="3783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pic>
        <p:nvPicPr>
          <p:cNvPr id="308" name="Google Shape;308;p50"/>
          <p:cNvPicPr preferRelativeResize="0"/>
          <p:nvPr/>
        </p:nvPicPr>
        <p:blipFill rotWithShape="1">
          <a:blip r:embed="rId3">
            <a:alphaModFix/>
          </a:blip>
          <a:srcRect b="0" l="0" r="0" t="0"/>
          <a:stretch/>
        </p:blipFill>
        <p:spPr>
          <a:xfrm>
            <a:off x="4454875" y="4475225"/>
            <a:ext cx="4482089" cy="602813"/>
          </a:xfrm>
          <a:prstGeom prst="rect">
            <a:avLst/>
          </a:prstGeom>
          <a:noFill/>
          <a:ln>
            <a:noFill/>
          </a:ln>
        </p:spPr>
      </p:pic>
      <p:sp>
        <p:nvSpPr>
          <p:cNvPr id="309" name="Google Shape;309;p50"/>
          <p:cNvSpPr txBox="1"/>
          <p:nvPr/>
        </p:nvSpPr>
        <p:spPr>
          <a:xfrm>
            <a:off x="2912625" y="1198475"/>
            <a:ext cx="6169500" cy="3440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424242"/>
                </a:solidFill>
                <a:latin typeface="Source Sans Pro"/>
                <a:ea typeface="Source Sans Pro"/>
                <a:cs typeface="Source Sans Pro"/>
                <a:sym typeface="Source Sans Pro"/>
              </a:rPr>
              <a:t>Language access is your right! If you have been denied, you have the right to</a:t>
            </a:r>
            <a:r>
              <a:rPr b="0" i="0" lang="en" sz="1400" u="none" cap="none" strike="noStrike">
                <a:solidFill>
                  <a:schemeClr val="hlink"/>
                </a:solidFill>
                <a:uFill>
                  <a:noFill/>
                </a:uFill>
                <a:latin typeface="Source Sans Pro"/>
                <a:ea typeface="Source Sans Pro"/>
                <a:cs typeface="Source Sans Pro"/>
                <a:sym typeface="Source Sans Pro"/>
                <a:hlinkClick r:id="rId4"/>
              </a:rPr>
              <a:t> </a:t>
            </a:r>
            <a:r>
              <a:rPr b="0" i="0" lang="en" sz="1400" u="sng" cap="none" strike="noStrike">
                <a:solidFill>
                  <a:schemeClr val="hlink"/>
                </a:solidFill>
                <a:latin typeface="Source Sans Pro"/>
                <a:ea typeface="Source Sans Pro"/>
                <a:cs typeface="Source Sans Pro"/>
                <a:sym typeface="Source Sans Pro"/>
                <a:hlinkClick r:id="rId5"/>
              </a:rPr>
              <a:t>file a complaint</a:t>
            </a:r>
            <a:r>
              <a:rPr b="0" i="0" lang="en" sz="1400" u="none" cap="none" strike="noStrike">
                <a:solidFill>
                  <a:srgbClr val="424242"/>
                </a:solidFill>
                <a:latin typeface="Source Sans Pro"/>
                <a:ea typeface="Source Sans Pro"/>
                <a:cs typeface="Source Sans Pro"/>
                <a:sym typeface="Source Sans Pro"/>
              </a:rPr>
              <a:t> with the</a:t>
            </a:r>
            <a:r>
              <a:rPr b="0" i="0" lang="en" sz="1400" u="none" cap="none" strike="noStrike">
                <a:solidFill>
                  <a:schemeClr val="hlink"/>
                </a:solidFill>
                <a:uFill>
                  <a:noFill/>
                </a:uFill>
                <a:latin typeface="Source Sans Pro"/>
                <a:ea typeface="Source Sans Pro"/>
                <a:cs typeface="Source Sans Pro"/>
                <a:sym typeface="Source Sans Pro"/>
                <a:hlinkClick r:id="rId6"/>
              </a:rPr>
              <a:t> </a:t>
            </a:r>
            <a:r>
              <a:rPr b="0" i="0" lang="en" sz="1400" u="sng" cap="none" strike="noStrike">
                <a:solidFill>
                  <a:schemeClr val="hlink"/>
                </a:solidFill>
                <a:latin typeface="Source Sans Pro"/>
                <a:ea typeface="Source Sans Pro"/>
                <a:cs typeface="Source Sans Pro"/>
                <a:sym typeface="Source Sans Pro"/>
                <a:hlinkClick r:id="rId7"/>
              </a:rPr>
              <a:t>DC Office of Human Rights</a:t>
            </a:r>
            <a:r>
              <a:rPr b="0" i="0" lang="en" sz="1400" u="none" cap="none" strike="noStrike">
                <a:solidFill>
                  <a:srgbClr val="424242"/>
                </a:solidFill>
                <a:latin typeface="Source Sans Pro"/>
                <a:ea typeface="Source Sans Pro"/>
                <a:cs typeface="Source Sans Pro"/>
                <a:sym typeface="Source Sans Pro"/>
              </a:rPr>
              <a:t>. | በሚግባቡበት ቋንቋ ትርጉም ማግኘት መብትዎ ነው</a:t>
            </a:r>
            <a:r>
              <a:rPr b="1" i="0" lang="en" sz="1400" u="none" cap="none" strike="noStrike">
                <a:solidFill>
                  <a:srgbClr val="424242"/>
                </a:solidFill>
                <a:latin typeface="Source Sans Pro"/>
                <a:ea typeface="Source Sans Pro"/>
                <a:cs typeface="Source Sans Pro"/>
                <a:sym typeface="Source Sans Pro"/>
              </a:rPr>
              <a:t>።</a:t>
            </a:r>
            <a:r>
              <a:rPr b="0" i="0" lang="en" sz="1400" u="none" cap="none" strike="noStrike">
                <a:solidFill>
                  <a:srgbClr val="424242"/>
                </a:solidFill>
                <a:latin typeface="Source Sans Pro"/>
                <a:ea typeface="Source Sans Pro"/>
                <a:cs typeface="Source Sans Pro"/>
                <a:sym typeface="Source Sans Pro"/>
              </a:rPr>
              <a:t> ይህ መብትዎ ተጥሶ እንደሆነ፣</a:t>
            </a:r>
            <a:r>
              <a:rPr b="0" i="0" lang="en" sz="1400" u="none" cap="none" strike="noStrike">
                <a:solidFill>
                  <a:schemeClr val="hlink"/>
                </a:solidFill>
                <a:uFill>
                  <a:noFill/>
                </a:uFill>
                <a:latin typeface="Source Sans Pro"/>
                <a:ea typeface="Source Sans Pro"/>
                <a:cs typeface="Source Sans Pro"/>
                <a:sym typeface="Source Sans Pro"/>
                <a:hlinkClick r:id="rId8"/>
              </a:rPr>
              <a:t> </a:t>
            </a:r>
            <a:r>
              <a:rPr b="0" i="0" lang="en" sz="1400" u="sng" cap="none" strike="noStrike">
                <a:solidFill>
                  <a:schemeClr val="hlink"/>
                </a:solidFill>
                <a:latin typeface="Source Sans Pro"/>
                <a:ea typeface="Source Sans Pro"/>
                <a:cs typeface="Source Sans Pro"/>
                <a:sym typeface="Source Sans Pro"/>
                <a:hlinkClick r:id="rId9"/>
              </a:rPr>
              <a:t>ለዲሲ የሰብአዊ መብቶች ቢሮ</a:t>
            </a:r>
            <a:r>
              <a:rPr b="0" i="0" lang="en" sz="1400" u="none" cap="none" strike="noStrike">
                <a:solidFill>
                  <a:srgbClr val="424242"/>
                </a:solidFill>
                <a:latin typeface="Source Sans Pro"/>
                <a:ea typeface="Source Sans Pro"/>
                <a:cs typeface="Source Sans Pro"/>
                <a:sym typeface="Source Sans Pro"/>
              </a:rPr>
              <a:t> አቤቱታ</a:t>
            </a:r>
            <a:r>
              <a:rPr b="0" i="0" lang="en" sz="1400" u="none" cap="none" strike="noStrike">
                <a:solidFill>
                  <a:schemeClr val="hlink"/>
                </a:solidFill>
                <a:uFill>
                  <a:noFill/>
                </a:uFill>
                <a:latin typeface="Source Sans Pro"/>
                <a:ea typeface="Source Sans Pro"/>
                <a:cs typeface="Source Sans Pro"/>
                <a:sym typeface="Source Sans Pro"/>
                <a:hlinkClick r:id="rId10"/>
              </a:rPr>
              <a:t> </a:t>
            </a:r>
            <a:r>
              <a:rPr b="0" i="0" lang="en" sz="1400" u="sng" cap="none" strike="noStrike">
                <a:solidFill>
                  <a:schemeClr val="hlink"/>
                </a:solidFill>
                <a:latin typeface="Source Sans Pro"/>
                <a:ea typeface="Source Sans Pro"/>
                <a:cs typeface="Source Sans Pro"/>
                <a:sym typeface="Source Sans Pro"/>
                <a:hlinkClick r:id="rId11"/>
              </a:rPr>
              <a:t>የማቅረብ መብት አልዎት</a:t>
            </a:r>
            <a:r>
              <a:rPr b="1" i="0" lang="en" sz="1400" u="none" cap="none" strike="noStrike">
                <a:solidFill>
                  <a:srgbClr val="424242"/>
                </a:solidFill>
                <a:latin typeface="Source Sans Pro"/>
                <a:ea typeface="Source Sans Pro"/>
                <a:cs typeface="Source Sans Pro"/>
                <a:sym typeface="Source Sans Pro"/>
              </a:rPr>
              <a:t>።</a:t>
            </a:r>
            <a:endParaRPr b="1" i="0" sz="1400" u="none" cap="none" strike="noStrike">
              <a:solidFill>
                <a:srgbClr val="424242"/>
              </a:solidFill>
              <a:latin typeface="Source Sans Pro"/>
              <a:ea typeface="Source Sans Pro"/>
              <a:cs typeface="Source Sans Pro"/>
              <a:sym typeface="Source Sans Pro"/>
            </a:endParaRPr>
          </a:p>
          <a:p>
            <a:pPr indent="-317500" lvl="0" marL="457200" marR="0" rtl="0" algn="l">
              <a:lnSpc>
                <a:spcPct val="115000"/>
              </a:lnSpc>
              <a:spcBef>
                <a:spcPts val="0"/>
              </a:spcBef>
              <a:spcAft>
                <a:spcPts val="0"/>
              </a:spcAft>
              <a:buClr>
                <a:srgbClr val="424242"/>
              </a:buClr>
              <a:buSzPts val="1400"/>
              <a:buFont typeface="Arial"/>
              <a:buChar char="●"/>
            </a:pPr>
            <a:r>
              <a:rPr b="0" i="0" lang="en" sz="1400" u="none" cap="none" strike="noStrike">
                <a:solidFill>
                  <a:srgbClr val="424242"/>
                </a:solidFill>
                <a:latin typeface="Source Sans Pro"/>
                <a:ea typeface="Source Sans Pro"/>
                <a:cs typeface="Source Sans Pro"/>
                <a:sym typeface="Source Sans Pro"/>
              </a:rPr>
              <a:t>Know your rights as a worker in DC. You can file </a:t>
            </a:r>
            <a:r>
              <a:rPr b="0" i="0" lang="en" sz="1400" u="sng" cap="none" strike="noStrike">
                <a:solidFill>
                  <a:schemeClr val="hlink"/>
                </a:solidFill>
                <a:latin typeface="Source Sans Pro"/>
                <a:ea typeface="Source Sans Pro"/>
                <a:cs typeface="Source Sans Pro"/>
                <a:sym typeface="Source Sans Pro"/>
                <a:hlinkClick r:id="rId12"/>
              </a:rPr>
              <a:t>a wage theft claim</a:t>
            </a:r>
            <a:r>
              <a:rPr b="0" i="0" lang="en" sz="1400" u="none" cap="none" strike="noStrike">
                <a:solidFill>
                  <a:srgbClr val="424242"/>
                </a:solidFill>
                <a:latin typeface="Source Sans Pro"/>
                <a:ea typeface="Source Sans Pro"/>
                <a:cs typeface="Source Sans Pro"/>
                <a:sym typeface="Source Sans Pro"/>
              </a:rPr>
              <a:t> with the </a:t>
            </a:r>
            <a:r>
              <a:rPr b="0" i="0" lang="en" sz="1400" u="sng" cap="none" strike="noStrike">
                <a:solidFill>
                  <a:schemeClr val="hlink"/>
                </a:solidFill>
                <a:latin typeface="Source Sans Pro"/>
                <a:ea typeface="Source Sans Pro"/>
                <a:cs typeface="Source Sans Pro"/>
                <a:sym typeface="Source Sans Pro"/>
                <a:hlinkClick r:id="rId13"/>
              </a:rPr>
              <a:t>Department of Employment Services</a:t>
            </a:r>
            <a:r>
              <a:rPr b="0" i="0" lang="en" sz="1400" u="none" cap="none" strike="noStrike">
                <a:solidFill>
                  <a:srgbClr val="424242"/>
                </a:solidFill>
                <a:latin typeface="Source Sans Pro"/>
                <a:ea typeface="Source Sans Pro"/>
                <a:cs typeface="Source Sans Pro"/>
                <a:sym typeface="Source Sans Pro"/>
              </a:rPr>
              <a:t> if you are not paid minimum wage or overtime, or for paid sick days. | ዲሲ የሚሰሩ ከሆነ መብቶችዎን በሚገባ ይወቁ። አሰሪዎ ዝቅተኛ ደሞዝ፣ የተጨማሪ ሰዓት ክፍያ ወይም ለታመሙበት ቀናት የማይከፈሉ ከሆነ </a:t>
            </a:r>
            <a:r>
              <a:rPr b="0" i="0" lang="en" sz="1400" u="sng" cap="none" strike="noStrike">
                <a:solidFill>
                  <a:schemeClr val="hlink"/>
                </a:solidFill>
                <a:latin typeface="Source Sans Pro"/>
                <a:ea typeface="Source Sans Pro"/>
                <a:cs typeface="Source Sans Pro"/>
                <a:sym typeface="Source Sans Pro"/>
                <a:hlinkClick r:id="rId14"/>
              </a:rPr>
              <a:t>የደመወዝ ክፍያ ስርቆት ጥያቄ</a:t>
            </a:r>
            <a:r>
              <a:rPr b="0" i="0" lang="en" sz="1400" u="none" cap="none" strike="noStrike">
                <a:solidFill>
                  <a:srgbClr val="424242"/>
                </a:solidFill>
                <a:latin typeface="Source Sans Pro"/>
                <a:ea typeface="Source Sans Pro"/>
                <a:cs typeface="Source Sans Pro"/>
                <a:sym typeface="Source Sans Pro"/>
              </a:rPr>
              <a:t> ማቅረብ ይችላሉ።</a:t>
            </a:r>
            <a:endParaRPr b="0" i="0" sz="1400" u="none" cap="none" strike="noStrike">
              <a:solidFill>
                <a:srgbClr val="424242"/>
              </a:solidFill>
              <a:latin typeface="Source Sans Pro"/>
              <a:ea typeface="Source Sans Pro"/>
              <a:cs typeface="Source Sans Pro"/>
              <a:sym typeface="Source Sans Pro"/>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424242"/>
                </a:solidFill>
                <a:latin typeface="Source Sans Pro"/>
                <a:ea typeface="Source Sans Pro"/>
                <a:cs typeface="Source Sans Pro"/>
                <a:sym typeface="Source Sans Pro"/>
              </a:rPr>
              <a:t>Lead is a health risk and learn how to prevent lead poisoning. To learn more visit</a:t>
            </a:r>
            <a:r>
              <a:rPr b="0" i="0" lang="en" sz="1400" u="none" cap="none" strike="noStrike">
                <a:solidFill>
                  <a:schemeClr val="hlink"/>
                </a:solidFill>
                <a:uFill>
                  <a:noFill/>
                </a:uFill>
                <a:latin typeface="Source Sans Pro"/>
                <a:ea typeface="Source Sans Pro"/>
                <a:cs typeface="Source Sans Pro"/>
                <a:sym typeface="Source Sans Pro"/>
                <a:hlinkClick r:id="rId15"/>
              </a:rPr>
              <a:t> </a:t>
            </a:r>
            <a:r>
              <a:rPr b="0" i="0" lang="en" sz="1400" u="sng" cap="none" strike="noStrike">
                <a:solidFill>
                  <a:schemeClr val="hlink"/>
                </a:solidFill>
                <a:latin typeface="Source Sans Pro"/>
                <a:ea typeface="Source Sans Pro"/>
                <a:cs typeface="Source Sans Pro"/>
                <a:sym typeface="Source Sans Pro"/>
                <a:hlinkClick r:id="rId16"/>
              </a:rPr>
              <a:t>Department of Environment and Energy's website</a:t>
            </a:r>
            <a:r>
              <a:rPr b="0" i="0" lang="en" sz="1400" u="none" cap="none" strike="noStrike">
                <a:solidFill>
                  <a:srgbClr val="424242"/>
                </a:solidFill>
                <a:latin typeface="Source Sans Pro"/>
                <a:ea typeface="Source Sans Pro"/>
                <a:cs typeface="Source Sans Pro"/>
                <a:sym typeface="Source Sans Pro"/>
              </a:rPr>
              <a:t> for more information | ሊድ ለጤና አደገኛ ነው። መረጃዎቻችን እና ድጋፋችን ቤተሰብዎን በሊድ ከመመረዝ እንዴት መከላከል እንደሚችሉ የበለጠ ለማወቅ ይረዳዎታል።</a:t>
            </a:r>
            <a:endParaRPr b="0" i="0" sz="1400" u="none" cap="none" strike="noStrike">
              <a:solidFill>
                <a:srgbClr val="424242"/>
              </a:solidFill>
              <a:latin typeface="Source Sans Pro"/>
              <a:ea typeface="Source Sans Pro"/>
              <a:cs typeface="Source Sans Pro"/>
              <a:sym typeface="Source Sans Pro"/>
            </a:endParaRPr>
          </a:p>
        </p:txBody>
      </p:sp>
      <p:pic>
        <p:nvPicPr>
          <p:cNvPr id="310" name="Google Shape;310;p50"/>
          <p:cNvPicPr preferRelativeResize="0"/>
          <p:nvPr/>
        </p:nvPicPr>
        <p:blipFill rotWithShape="1">
          <a:blip r:embed="rId17">
            <a:alphaModFix/>
          </a:blip>
          <a:srcRect b="0" l="0" r="0" t="0"/>
          <a:stretch/>
        </p:blipFill>
        <p:spPr>
          <a:xfrm>
            <a:off x="0" y="581225"/>
            <a:ext cx="2965700" cy="4333675"/>
          </a:xfrm>
          <a:prstGeom prst="rect">
            <a:avLst/>
          </a:prstGeom>
          <a:noFill/>
          <a:ln>
            <a:noFill/>
          </a:ln>
        </p:spPr>
      </p:pic>
      <p:cxnSp>
        <p:nvCxnSpPr>
          <p:cNvPr id="311" name="Google Shape;311;p50"/>
          <p:cNvCxnSpPr/>
          <p:nvPr/>
        </p:nvCxnSpPr>
        <p:spPr>
          <a:xfrm flipH="1" rot="10800000">
            <a:off x="0" y="487200"/>
            <a:ext cx="9137100" cy="17400"/>
          </a:xfrm>
          <a:prstGeom prst="straightConnector1">
            <a:avLst/>
          </a:prstGeom>
          <a:noFill/>
          <a:ln cap="flat" cmpd="sng" w="38100">
            <a:solidFill>
              <a:schemeClr val="accent2"/>
            </a:solidFill>
            <a:prstDash val="solid"/>
            <a:round/>
            <a:headEnd len="sm" w="sm" type="none"/>
            <a:tailEnd len="sm" w="sm" type="none"/>
          </a:ln>
        </p:spPr>
      </p:cxnSp>
      <p:sp>
        <p:nvSpPr>
          <p:cNvPr id="312" name="Google Shape;312;p50"/>
          <p:cNvSpPr txBox="1"/>
          <p:nvPr/>
        </p:nvSpPr>
        <p:spPr>
          <a:xfrm>
            <a:off x="30900" y="6150"/>
            <a:ext cx="9082200" cy="11157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500"/>
              <a:buFont typeface="Arial"/>
              <a:buNone/>
            </a:pPr>
            <a:r>
              <a:rPr b="1" i="0" lang="en" sz="2500" u="none" cap="none" strike="noStrike">
                <a:solidFill>
                  <a:schemeClr val="accent2"/>
                </a:solidFill>
                <a:latin typeface="Raleway"/>
                <a:ea typeface="Raleway"/>
                <a:cs typeface="Raleway"/>
                <a:sym typeface="Raleway"/>
              </a:rPr>
              <a:t>Community Support</a:t>
            </a:r>
            <a:endParaRPr b="1" i="0" sz="2500" u="none" cap="none" strike="noStrike">
              <a:solidFill>
                <a:schemeClr val="accent2"/>
              </a:solidFill>
              <a:latin typeface="Raleway"/>
              <a:ea typeface="Raleway"/>
              <a:cs typeface="Raleway"/>
              <a:sym typeface="Raleway"/>
            </a:endParaRPr>
          </a:p>
          <a:p>
            <a:pPr indent="0" lvl="0" marL="0" marR="0" rtl="0" algn="r">
              <a:lnSpc>
                <a:spcPct val="100000"/>
              </a:lnSpc>
              <a:spcBef>
                <a:spcPts val="0"/>
              </a:spcBef>
              <a:spcAft>
                <a:spcPts val="0"/>
              </a:spcAft>
              <a:buClr>
                <a:srgbClr val="000000"/>
              </a:buClr>
              <a:buSzPts val="2700"/>
              <a:buFont typeface="Arial"/>
              <a:buNone/>
            </a:pPr>
            <a:r>
              <a:rPr b="1" i="0" lang="en" sz="2700" u="none" cap="none" strike="noStrike">
                <a:solidFill>
                  <a:schemeClr val="accent2"/>
                </a:solidFill>
                <a:latin typeface="Raleway"/>
                <a:ea typeface="Raleway"/>
                <a:cs typeface="Raleway"/>
                <a:sym typeface="Raleway"/>
              </a:rPr>
              <a:t>ለማህበረሰባችን የምንሰጠው ድጋፍ</a:t>
            </a:r>
            <a:endParaRPr b="1" i="0" sz="2700" u="none" cap="none" strike="noStrike">
              <a:solidFill>
                <a:schemeClr val="accent2"/>
              </a:solidFill>
              <a:latin typeface="Raleway"/>
              <a:ea typeface="Raleway"/>
              <a:cs typeface="Raleway"/>
              <a:sym typeface="Raleway"/>
            </a:endParaRPr>
          </a:p>
          <a:p>
            <a:pPr indent="0" lvl="0" marL="0" marR="0" rtl="0" algn="r">
              <a:lnSpc>
                <a:spcPct val="100000"/>
              </a:lnSpc>
              <a:spcBef>
                <a:spcPts val="0"/>
              </a:spcBef>
              <a:spcAft>
                <a:spcPts val="0"/>
              </a:spcAft>
              <a:buClr>
                <a:srgbClr val="000000"/>
              </a:buClr>
              <a:buSzPts val="1300"/>
              <a:buFont typeface="Arial"/>
              <a:buNone/>
            </a:pPr>
            <a:r>
              <a:rPr b="0" i="0" lang="en" sz="1300" u="sng" cap="none" strike="noStrike">
                <a:solidFill>
                  <a:schemeClr val="hlink"/>
                </a:solidFill>
                <a:latin typeface="Raleway"/>
                <a:ea typeface="Raleway"/>
                <a:cs typeface="Raleway"/>
                <a:sym typeface="Raleway"/>
                <a:hlinkClick r:id="rId18"/>
              </a:rPr>
              <a:t>https://www.ethiopiancommunitydc.org/support-for-communities</a:t>
            </a:r>
            <a:endParaRPr b="0" i="0" sz="2900" u="none" cap="none" strike="noStrike">
              <a:solidFill>
                <a:srgbClr val="424242"/>
              </a:solidFill>
              <a:latin typeface="Raleway"/>
              <a:ea typeface="Raleway"/>
              <a:cs typeface="Raleway"/>
              <a:sym typeface="Raleway"/>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pic>
        <p:nvPicPr>
          <p:cNvPr id="317" name="Google Shape;317;p51"/>
          <p:cNvPicPr preferRelativeResize="0"/>
          <p:nvPr/>
        </p:nvPicPr>
        <p:blipFill rotWithShape="1">
          <a:blip r:embed="rId3">
            <a:alphaModFix/>
          </a:blip>
          <a:srcRect b="0" l="0" r="0" t="0"/>
          <a:stretch/>
        </p:blipFill>
        <p:spPr>
          <a:xfrm>
            <a:off x="174325" y="196275"/>
            <a:ext cx="8602134" cy="4838701"/>
          </a:xfrm>
          <a:prstGeom prst="rect">
            <a:avLst/>
          </a:prstGeom>
          <a:noFill/>
          <a:ln>
            <a:noFill/>
          </a:ln>
        </p:spPr>
      </p:pic>
      <p:pic>
        <p:nvPicPr>
          <p:cNvPr id="318" name="Google Shape;318;p51"/>
          <p:cNvPicPr preferRelativeResize="0"/>
          <p:nvPr/>
        </p:nvPicPr>
        <p:blipFill rotWithShape="1">
          <a:blip r:embed="rId4">
            <a:alphaModFix/>
          </a:blip>
          <a:srcRect b="0" l="0" r="0" t="17661"/>
          <a:stretch/>
        </p:blipFill>
        <p:spPr>
          <a:xfrm>
            <a:off x="54725" y="0"/>
            <a:ext cx="9144000" cy="5646900"/>
          </a:xfrm>
          <a:prstGeom prst="rect">
            <a:avLst/>
          </a:prstGeom>
          <a:noFill/>
          <a:ln>
            <a:noFill/>
          </a:ln>
        </p:spPr>
      </p:pic>
      <p:sp>
        <p:nvSpPr>
          <p:cNvPr id="319" name="Google Shape;319;p51"/>
          <p:cNvSpPr txBox="1"/>
          <p:nvPr/>
        </p:nvSpPr>
        <p:spPr>
          <a:xfrm>
            <a:off x="5031650" y="3845150"/>
            <a:ext cx="4024200" cy="69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0000"/>
                </a:solidFill>
                <a:latin typeface="Raleway"/>
                <a:ea typeface="Raleway"/>
                <a:cs typeface="Raleway"/>
                <a:sym typeface="Raleway"/>
              </a:rPr>
              <a:t>Thank you!</a:t>
            </a:r>
            <a:endParaRPr b="1" i="0" sz="4800" u="none" cap="none" strike="noStrike">
              <a:solidFill>
                <a:srgbClr val="000000"/>
              </a:solidFill>
              <a:latin typeface="Raleway"/>
              <a:ea typeface="Raleway"/>
              <a:cs typeface="Raleway"/>
              <a:sym typeface="Raleway"/>
            </a:endParaRPr>
          </a:p>
        </p:txBody>
      </p:sp>
      <p:sp>
        <p:nvSpPr>
          <p:cNvPr id="320" name="Google Shape;320;p51"/>
          <p:cNvSpPr txBox="1"/>
          <p:nvPr/>
        </p:nvSpPr>
        <p:spPr>
          <a:xfrm>
            <a:off x="1961825" y="1241075"/>
            <a:ext cx="5329800" cy="151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0" i="0" lang="en" sz="2400" u="none" cap="none" strike="noStrike">
                <a:solidFill>
                  <a:schemeClr val="accent2"/>
                </a:solidFill>
                <a:latin typeface="Source Sans Pro"/>
                <a:ea typeface="Source Sans Pro"/>
                <a:cs typeface="Source Sans Pro"/>
                <a:sym typeface="Source Sans Pro"/>
              </a:rPr>
              <a:t>Language Justice is the right to access and communicate in our own language. </a:t>
            </a:r>
            <a:endParaRPr b="0" i="0" sz="2400" u="none" cap="none" strike="noStrike">
              <a:solidFill>
                <a:schemeClr val="accent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chemeClr val="dk2"/>
              </a:buClr>
              <a:buSzPts val="1100"/>
              <a:buFont typeface="Arial"/>
              <a:buNone/>
            </a:pPr>
            <a:r>
              <a:t/>
            </a:r>
            <a:endParaRPr b="0" i="0" sz="2400" u="none" cap="none" strike="noStrike">
              <a:solidFill>
                <a:schemeClr val="accent2"/>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chemeClr val="dk2"/>
              </a:buClr>
              <a:buSzPts val="1100"/>
              <a:buFont typeface="Arial"/>
              <a:buNone/>
            </a:pPr>
            <a:r>
              <a:rPr b="1" i="0" lang="en" sz="2400" u="none" cap="none" strike="noStrike">
                <a:solidFill>
                  <a:schemeClr val="accent2"/>
                </a:solidFill>
                <a:latin typeface="Source Sans Pro"/>
                <a:ea typeface="Source Sans Pro"/>
                <a:cs typeface="Source Sans Pro"/>
                <a:sym typeface="Source Sans Pro"/>
              </a:rPr>
              <a:t>“Sanctuary includes Language Justice”</a:t>
            </a:r>
            <a:endParaRPr b="1" i="0" sz="2400" u="none" cap="none" strike="noStrike">
              <a:solidFill>
                <a:schemeClr val="accent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chemeClr val="dk2"/>
              </a:buClr>
              <a:buSzPts val="1100"/>
              <a:buFont typeface="Arial"/>
              <a:buNone/>
            </a:pPr>
            <a:r>
              <a:t/>
            </a:r>
            <a:endParaRPr b="0" i="0" sz="2400" u="none" cap="none" strike="noStrike">
              <a:solidFill>
                <a:schemeClr val="accent2"/>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chemeClr val="accent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743001"/>
            <a:ext cx="8520600" cy="2006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7200"/>
              <a:t>What is Language Access?</a:t>
            </a:r>
            <a:endParaRPr sz="7200"/>
          </a:p>
        </p:txBody>
      </p:sp>
      <p:sp>
        <p:nvSpPr>
          <p:cNvPr id="79" name="Google Shape;79;p16"/>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2"/>
          <p:cNvSpPr txBox="1"/>
          <p:nvPr>
            <p:ph type="title"/>
          </p:nvPr>
        </p:nvSpPr>
        <p:spPr>
          <a:xfrm>
            <a:off x="311700" y="622626"/>
            <a:ext cx="8520600" cy="2006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 sz="4800"/>
              <a:t>Questions and Comments</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0" y="291625"/>
            <a:ext cx="5339400" cy="56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chemeClr val="accent2"/>
                </a:solidFill>
              </a:rPr>
              <a:t>Language Access is realized when:</a:t>
            </a:r>
            <a:endParaRPr>
              <a:solidFill>
                <a:schemeClr val="accent2"/>
              </a:solidFill>
            </a:endParaRPr>
          </a:p>
        </p:txBody>
      </p:sp>
      <p:sp>
        <p:nvSpPr>
          <p:cNvPr id="85" name="Google Shape;85;p17"/>
          <p:cNvSpPr txBox="1"/>
          <p:nvPr>
            <p:ph idx="1" type="body"/>
          </p:nvPr>
        </p:nvSpPr>
        <p:spPr>
          <a:xfrm>
            <a:off x="748950" y="1023625"/>
            <a:ext cx="3990900" cy="359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b="1" lang="en" sz="2200"/>
              <a:t>a person who DOES NOT speak </a:t>
            </a:r>
            <a:endParaRPr b="1" sz="2200"/>
          </a:p>
          <a:p>
            <a:pPr indent="0" lvl="0" marL="0" rtl="0" algn="ctr">
              <a:lnSpc>
                <a:spcPct val="115000"/>
              </a:lnSpc>
              <a:spcBef>
                <a:spcPts val="1600"/>
              </a:spcBef>
              <a:spcAft>
                <a:spcPts val="0"/>
              </a:spcAft>
              <a:buClr>
                <a:schemeClr val="dk2"/>
              </a:buClr>
              <a:buSzPts val="1100"/>
              <a:buFont typeface="Arial"/>
              <a:buNone/>
            </a:pPr>
            <a:r>
              <a:rPr b="1" lang="en" sz="2200"/>
              <a:t>English very well</a:t>
            </a:r>
            <a:endParaRPr b="1" sz="2200"/>
          </a:p>
          <a:p>
            <a:pPr indent="0" lvl="0" marL="0" rtl="0" algn="ctr">
              <a:lnSpc>
                <a:spcPct val="115000"/>
              </a:lnSpc>
              <a:spcBef>
                <a:spcPts val="1600"/>
              </a:spcBef>
              <a:spcAft>
                <a:spcPts val="0"/>
              </a:spcAft>
              <a:buSzPts val="1200"/>
              <a:buNone/>
            </a:pPr>
            <a:r>
              <a:rPr b="1" lang="en" sz="2200"/>
              <a:t>Receives the same access to services </a:t>
            </a:r>
            <a:endParaRPr b="1" sz="2200"/>
          </a:p>
          <a:p>
            <a:pPr indent="0" lvl="0" marL="0" rtl="0" algn="ctr">
              <a:lnSpc>
                <a:spcPct val="115000"/>
              </a:lnSpc>
              <a:spcBef>
                <a:spcPts val="1600"/>
              </a:spcBef>
              <a:spcAft>
                <a:spcPts val="0"/>
              </a:spcAft>
              <a:buClr>
                <a:schemeClr val="dk2"/>
              </a:buClr>
              <a:buSzPts val="1100"/>
              <a:buFont typeface="Arial"/>
              <a:buNone/>
            </a:pPr>
            <a:r>
              <a:rPr b="1" lang="en" sz="2200"/>
              <a:t>as a person who DOES speak </a:t>
            </a:r>
            <a:endParaRPr b="1" sz="2200"/>
          </a:p>
          <a:p>
            <a:pPr indent="0" lvl="0" marL="0" rtl="0" algn="ctr">
              <a:lnSpc>
                <a:spcPct val="115000"/>
              </a:lnSpc>
              <a:spcBef>
                <a:spcPts val="1600"/>
              </a:spcBef>
              <a:spcAft>
                <a:spcPts val="0"/>
              </a:spcAft>
              <a:buClr>
                <a:schemeClr val="dk2"/>
              </a:buClr>
              <a:buSzPts val="1100"/>
              <a:buFont typeface="Arial"/>
              <a:buNone/>
            </a:pPr>
            <a:r>
              <a:rPr b="1" lang="en" sz="2200"/>
              <a:t>English very well. </a:t>
            </a:r>
            <a:endParaRPr b="1" sz="2200"/>
          </a:p>
          <a:p>
            <a:pPr indent="0" lvl="0" marL="0" rtl="0" algn="l">
              <a:lnSpc>
                <a:spcPct val="115000"/>
              </a:lnSpc>
              <a:spcBef>
                <a:spcPts val="1600"/>
              </a:spcBef>
              <a:spcAft>
                <a:spcPts val="1600"/>
              </a:spcAft>
              <a:buSzPts val="1200"/>
              <a:buNone/>
            </a:pPr>
            <a:r>
              <a:t/>
            </a:r>
            <a:endParaRPr b="1" sz="2200"/>
          </a:p>
        </p:txBody>
      </p:sp>
      <p:pic>
        <p:nvPicPr>
          <p:cNvPr id="86" name="Google Shape;86;p17"/>
          <p:cNvPicPr preferRelativeResize="0"/>
          <p:nvPr/>
        </p:nvPicPr>
        <p:blipFill rotWithShape="1">
          <a:blip r:embed="rId3">
            <a:alphaModFix/>
          </a:blip>
          <a:srcRect b="0" l="0" r="0" t="18672"/>
          <a:stretch/>
        </p:blipFill>
        <p:spPr>
          <a:xfrm>
            <a:off x="5764625" y="2378375"/>
            <a:ext cx="3393700" cy="2749275"/>
          </a:xfrm>
          <a:prstGeom prst="rect">
            <a:avLst/>
          </a:prstGeom>
          <a:noFill/>
          <a:ln>
            <a:noFill/>
          </a:ln>
        </p:spPr>
      </p:pic>
      <p:pic>
        <p:nvPicPr>
          <p:cNvPr id="87" name="Google Shape;87;p17"/>
          <p:cNvPicPr preferRelativeResize="0"/>
          <p:nvPr/>
        </p:nvPicPr>
        <p:blipFill rotWithShape="1">
          <a:blip r:embed="rId4">
            <a:alphaModFix/>
          </a:blip>
          <a:srcRect b="0" l="0" r="0" t="0"/>
          <a:stretch/>
        </p:blipFill>
        <p:spPr>
          <a:xfrm>
            <a:off x="5339468" y="0"/>
            <a:ext cx="3880733" cy="2684200"/>
          </a:xfrm>
          <a:prstGeom prst="rect">
            <a:avLst/>
          </a:prstGeom>
          <a:noFill/>
          <a:ln>
            <a:noFill/>
          </a:ln>
        </p:spPr>
      </p:pic>
      <p:sp>
        <p:nvSpPr>
          <p:cNvPr id="88" name="Google Shape;88;p17"/>
          <p:cNvSpPr txBox="1"/>
          <p:nvPr>
            <p:ph type="title"/>
          </p:nvPr>
        </p:nvSpPr>
        <p:spPr>
          <a:xfrm>
            <a:off x="0" y="4566950"/>
            <a:ext cx="5339400" cy="560700"/>
          </a:xfrm>
          <a:prstGeom prst="rect">
            <a:avLst/>
          </a:prstGeom>
          <a:solidFill>
            <a:schemeClr val="accent2"/>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FFFFFF"/>
                </a:solidFill>
              </a:rPr>
              <a:t>Language Access is universal!</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243000" y="790175"/>
            <a:ext cx="8658000" cy="126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Language Access is protected by law!</a:t>
            </a:r>
            <a:endParaRPr/>
          </a:p>
        </p:txBody>
      </p:sp>
      <p:sp>
        <p:nvSpPr>
          <p:cNvPr id="94" name="Google Shape;94;p18"/>
          <p:cNvSpPr txBox="1"/>
          <p:nvPr/>
        </p:nvSpPr>
        <p:spPr>
          <a:xfrm>
            <a:off x="725700" y="2823500"/>
            <a:ext cx="6362400" cy="20799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FFFFFF"/>
              </a:buClr>
              <a:buSzPts val="2000"/>
              <a:buFont typeface="Source Sans Pro"/>
              <a:buChar char="●"/>
            </a:pPr>
            <a:r>
              <a:rPr b="0" i="0" lang="en" sz="2000" u="none" cap="none" strike="noStrike">
                <a:solidFill>
                  <a:srgbClr val="FFFFFF"/>
                </a:solidFill>
                <a:latin typeface="Source Sans Pro"/>
                <a:ea typeface="Source Sans Pro"/>
                <a:cs typeface="Source Sans Pro"/>
                <a:sym typeface="Source Sans Pro"/>
              </a:rPr>
              <a:t>Title VI of the Civil Rights Act of 1964</a:t>
            </a:r>
            <a:endParaRPr b="0" i="0" sz="2000" u="none" cap="none" strike="noStrike">
              <a:solidFill>
                <a:srgbClr val="FFFFFF"/>
              </a:solidFill>
              <a:latin typeface="Source Sans Pro"/>
              <a:ea typeface="Source Sans Pro"/>
              <a:cs typeface="Source Sans Pro"/>
              <a:sym typeface="Source Sans Pro"/>
            </a:endParaRPr>
          </a:p>
          <a:p>
            <a:pPr indent="-355600" lvl="0" marL="457200" marR="0" rtl="0" algn="l">
              <a:lnSpc>
                <a:spcPct val="100000"/>
              </a:lnSpc>
              <a:spcBef>
                <a:spcPts val="0"/>
              </a:spcBef>
              <a:spcAft>
                <a:spcPts val="0"/>
              </a:spcAft>
              <a:buClr>
                <a:srgbClr val="FFFFFF"/>
              </a:buClr>
              <a:buSzPts val="2000"/>
              <a:buFont typeface="Source Sans Pro"/>
              <a:buChar char="●"/>
            </a:pPr>
            <a:r>
              <a:rPr b="0" i="0" lang="en" sz="2000" u="none" cap="none" strike="noStrike">
                <a:solidFill>
                  <a:srgbClr val="FFFFFF"/>
                </a:solidFill>
                <a:latin typeface="Source Sans Pro"/>
                <a:ea typeface="Source Sans Pro"/>
                <a:cs typeface="Source Sans Pro"/>
                <a:sym typeface="Source Sans Pro"/>
              </a:rPr>
              <a:t>Executive order 13166 of 2000</a:t>
            </a:r>
            <a:endParaRPr b="0" i="0" sz="2000" u="none" cap="none" strike="noStrike">
              <a:solidFill>
                <a:srgbClr val="FFFFFF"/>
              </a:solidFill>
              <a:latin typeface="Source Sans Pro"/>
              <a:ea typeface="Source Sans Pro"/>
              <a:cs typeface="Source Sans Pro"/>
              <a:sym typeface="Source Sans Pro"/>
            </a:endParaRPr>
          </a:p>
          <a:p>
            <a:pPr indent="-355600" lvl="0" marL="457200" marR="0" rtl="0" algn="l">
              <a:lnSpc>
                <a:spcPct val="100000"/>
              </a:lnSpc>
              <a:spcBef>
                <a:spcPts val="0"/>
              </a:spcBef>
              <a:spcAft>
                <a:spcPts val="0"/>
              </a:spcAft>
              <a:buClr>
                <a:srgbClr val="FFFFFF"/>
              </a:buClr>
              <a:buSzPts val="2000"/>
              <a:buFont typeface="Source Sans Pro"/>
              <a:buChar char="●"/>
            </a:pPr>
            <a:r>
              <a:rPr b="0" i="0" lang="en" sz="2000" u="none" cap="none" strike="noStrike">
                <a:solidFill>
                  <a:srgbClr val="FFFFFF"/>
                </a:solidFill>
                <a:latin typeface="Source Sans Pro"/>
                <a:ea typeface="Source Sans Pro"/>
                <a:cs typeface="Source Sans Pro"/>
                <a:sym typeface="Source Sans Pro"/>
              </a:rPr>
              <a:t>D.C. Language Access Act of 2004     </a:t>
            </a:r>
            <a:endParaRPr b="0" i="0" sz="2000" u="none" cap="none" strike="noStrike">
              <a:solidFill>
                <a:srgbClr val="FFFFFF"/>
              </a:solidFill>
              <a:latin typeface="Source Sans Pro"/>
              <a:ea typeface="Source Sans Pro"/>
              <a:cs typeface="Source Sans Pro"/>
              <a:sym typeface="Source Sans Pro"/>
            </a:endParaRPr>
          </a:p>
          <a:p>
            <a:pPr indent="-355600" lvl="0" marL="457200" marR="0" rtl="0" algn="l">
              <a:lnSpc>
                <a:spcPct val="100000"/>
              </a:lnSpc>
              <a:spcBef>
                <a:spcPts val="0"/>
              </a:spcBef>
              <a:spcAft>
                <a:spcPts val="0"/>
              </a:spcAft>
              <a:buClr>
                <a:srgbClr val="FFFFFF"/>
              </a:buClr>
              <a:buSzPts val="2000"/>
              <a:buFont typeface="Source Sans Pro"/>
              <a:buChar char="●"/>
            </a:pPr>
            <a:r>
              <a:rPr b="0" i="0" lang="en" sz="2000" u="none" cap="none" strike="noStrike">
                <a:solidFill>
                  <a:srgbClr val="FFFFFF"/>
                </a:solidFill>
                <a:latin typeface="Source Sans Pro"/>
                <a:ea typeface="Source Sans Pro"/>
                <a:cs typeface="Source Sans Pro"/>
                <a:sym typeface="Source Sans Pro"/>
              </a:rPr>
              <a:t>D.C. Human Rights Act </a:t>
            </a:r>
            <a:endParaRPr b="0" i="0" sz="2000" u="none" cap="none" strike="noStrike">
              <a:solidFill>
                <a:srgbClr val="FFFFFF"/>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0" y="287800"/>
            <a:ext cx="9144000" cy="623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Title VI, Civil Rights Act of 1964</a:t>
            </a:r>
            <a:endParaRPr>
              <a:solidFill>
                <a:srgbClr val="FFFFFF"/>
              </a:solidFill>
            </a:endParaRPr>
          </a:p>
        </p:txBody>
      </p:sp>
      <p:sp>
        <p:nvSpPr>
          <p:cNvPr id="100" name="Google Shape;100;p19"/>
          <p:cNvSpPr txBox="1"/>
          <p:nvPr>
            <p:ph idx="1" type="body"/>
          </p:nvPr>
        </p:nvSpPr>
        <p:spPr>
          <a:xfrm>
            <a:off x="627000" y="1763850"/>
            <a:ext cx="7890000" cy="1615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2"/>
              </a:buClr>
              <a:buSzPts val="1100"/>
              <a:buFont typeface="Arial"/>
              <a:buNone/>
            </a:pPr>
            <a:r>
              <a:rPr lang="en" sz="2100"/>
              <a:t>No person in the United States shall, on the ground of race, color, or national origin, be excluded from participation in, be denied the benefits of, or be subjected to discrimination under any program or activity receiving Federal financial assistance.</a:t>
            </a:r>
            <a:endParaRPr sz="2100"/>
          </a:p>
          <a:p>
            <a:pPr indent="0" lvl="0" marL="0" rtl="0" algn="l">
              <a:lnSpc>
                <a:spcPct val="50000"/>
              </a:lnSpc>
              <a:spcBef>
                <a:spcPts val="800"/>
              </a:spcBef>
              <a:spcAft>
                <a:spcPts val="800"/>
              </a:spcAft>
              <a:buSzPts val="1800"/>
              <a:buNone/>
            </a:pPr>
            <a:r>
              <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0" y="287800"/>
            <a:ext cx="9144000" cy="623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Executive Order 13166 (2000)</a:t>
            </a:r>
            <a:endParaRPr>
              <a:solidFill>
                <a:srgbClr val="FFFFFF"/>
              </a:solidFill>
            </a:endParaRPr>
          </a:p>
        </p:txBody>
      </p:sp>
      <p:sp>
        <p:nvSpPr>
          <p:cNvPr id="106" name="Google Shape;106;p20"/>
          <p:cNvSpPr txBox="1"/>
          <p:nvPr>
            <p:ph idx="1" type="body"/>
          </p:nvPr>
        </p:nvSpPr>
        <p:spPr>
          <a:xfrm>
            <a:off x="627000" y="1763850"/>
            <a:ext cx="7890000" cy="1615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2400"/>
              <a:t>“Improving Access to Services for Persons with Limited English Proficiency” (covers federally conducted agencies like the DOJ, DHS, HHS, SSA, etc.) &amp; must provide guidance – www.lep.gov)</a:t>
            </a:r>
            <a:endParaRPr sz="2400"/>
          </a:p>
          <a:p>
            <a:pPr indent="0" lvl="0" marL="0" rtl="0" algn="just">
              <a:lnSpc>
                <a:spcPct val="100000"/>
              </a:lnSpc>
              <a:spcBef>
                <a:spcPts val="800"/>
              </a:spcBef>
              <a:spcAft>
                <a:spcPts val="0"/>
              </a:spcAft>
              <a:buSzPts val="1800"/>
              <a:buNone/>
            </a:pPr>
            <a:r>
              <a:t/>
            </a:r>
            <a:endParaRPr sz="2400"/>
          </a:p>
          <a:p>
            <a:pPr indent="0" lvl="0" marL="0" rtl="0" algn="l">
              <a:lnSpc>
                <a:spcPct val="50000"/>
              </a:lnSpc>
              <a:spcBef>
                <a:spcPts val="800"/>
              </a:spcBef>
              <a:spcAft>
                <a:spcPts val="800"/>
              </a:spcAft>
              <a:buSzPts val="18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0" y="287800"/>
            <a:ext cx="9144000" cy="623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solidFill>
                  <a:srgbClr val="FFFFFF"/>
                </a:solidFill>
              </a:rPr>
              <a:t>DC Language Access Act of 2004</a:t>
            </a:r>
            <a:endParaRPr>
              <a:solidFill>
                <a:srgbClr val="FFFFFF"/>
              </a:solidFill>
            </a:endParaRPr>
          </a:p>
        </p:txBody>
      </p:sp>
      <p:sp>
        <p:nvSpPr>
          <p:cNvPr id="112" name="Google Shape;112;p21"/>
          <p:cNvSpPr txBox="1"/>
          <p:nvPr>
            <p:ph idx="1" type="body"/>
          </p:nvPr>
        </p:nvSpPr>
        <p:spPr>
          <a:xfrm>
            <a:off x="627000" y="1579350"/>
            <a:ext cx="7890000" cy="198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2400"/>
              <a:t>The DC Language Access Act obligates the DC government to provide equal access and participation in public services, programs, and activities for residents of the District of Columbia who cannot (or have limited capacity to) speak, read, or write English. </a:t>
            </a:r>
            <a:endParaRPr sz="2400"/>
          </a:p>
          <a:p>
            <a:pPr indent="0" lvl="0" marL="0" rtl="0" algn="just">
              <a:lnSpc>
                <a:spcPct val="100000"/>
              </a:lnSpc>
              <a:spcBef>
                <a:spcPts val="800"/>
              </a:spcBef>
              <a:spcAft>
                <a:spcPts val="0"/>
              </a:spcAft>
              <a:buSzPts val="1800"/>
              <a:buNone/>
            </a:pPr>
            <a:r>
              <a:rPr i="1" lang="en" sz="2200"/>
              <a:t>These communities can also be referred to as limited-English proficient (LEP) and non-English proficient (NEP)</a:t>
            </a:r>
            <a:endParaRPr i="1" sz="2200"/>
          </a:p>
          <a:p>
            <a:pPr indent="0" lvl="0" marL="0" rtl="0" algn="just">
              <a:lnSpc>
                <a:spcPct val="100000"/>
              </a:lnSpc>
              <a:spcBef>
                <a:spcPts val="800"/>
              </a:spcBef>
              <a:spcAft>
                <a:spcPts val="0"/>
              </a:spcAft>
              <a:buSzPts val="1800"/>
              <a:buNone/>
            </a:pPr>
            <a:r>
              <a:t/>
            </a:r>
            <a:endParaRPr sz="2400"/>
          </a:p>
          <a:p>
            <a:pPr indent="0" lvl="0" marL="0" rtl="0" algn="just">
              <a:lnSpc>
                <a:spcPct val="100000"/>
              </a:lnSpc>
              <a:spcBef>
                <a:spcPts val="800"/>
              </a:spcBef>
              <a:spcAft>
                <a:spcPts val="0"/>
              </a:spcAft>
              <a:buSzPts val="1800"/>
              <a:buNone/>
            </a:pPr>
            <a:r>
              <a:t/>
            </a:r>
            <a:endParaRPr sz="2400"/>
          </a:p>
          <a:p>
            <a:pPr indent="0" lvl="0" marL="0" rtl="0" algn="l">
              <a:lnSpc>
                <a:spcPct val="50000"/>
              </a:lnSpc>
              <a:spcBef>
                <a:spcPts val="800"/>
              </a:spcBef>
              <a:spcAft>
                <a:spcPts val="800"/>
              </a:spcAft>
              <a:buSzPts val="18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